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5"/>
  </p:normalViewPr>
  <p:slideViewPr>
    <p:cSldViewPr>
      <p:cViewPr varScale="1">
        <p:scale>
          <a:sx n="89" d="100"/>
          <a:sy n="89" d="100"/>
        </p:scale>
        <p:origin x="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475" y="11303"/>
            <a:ext cx="8896351" cy="6780276"/>
          </a:xfrm>
          <a:custGeom>
            <a:avLst/>
            <a:gdLst>
              <a:gd name="connsiteX0" fmla="*/ 6299454 w 8896351"/>
              <a:gd name="connsiteY0" fmla="*/ 0 h 6780276"/>
              <a:gd name="connsiteX1" fmla="*/ 0 w 8896351"/>
              <a:gd name="connsiteY1" fmla="*/ 1826514 h 6780276"/>
              <a:gd name="connsiteX2" fmla="*/ 4841748 w 8896351"/>
              <a:gd name="connsiteY2" fmla="*/ 6780276 h 6780276"/>
              <a:gd name="connsiteX3" fmla="*/ 8896350 w 8896351"/>
              <a:gd name="connsiteY3" fmla="*/ 2107692 h 6780276"/>
              <a:gd name="connsiteX4" fmla="*/ 6299454 w 8896351"/>
              <a:gd name="connsiteY4" fmla="*/ 0 h 6780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6351" h="6780276">
                <a:moveTo>
                  <a:pt x="6299454" y="0"/>
                </a:moveTo>
                <a:lnTo>
                  <a:pt x="0" y="1826514"/>
                </a:lnTo>
                <a:lnTo>
                  <a:pt x="4841748" y="6780276"/>
                </a:lnTo>
                <a:lnTo>
                  <a:pt x="8896350" y="2107692"/>
                </a:lnTo>
                <a:lnTo>
                  <a:pt x="6299454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81317" y="279527"/>
            <a:ext cx="3572256" cy="1614678"/>
          </a:xfrm>
          <a:custGeom>
            <a:avLst/>
            <a:gdLst>
              <a:gd name="connsiteX0" fmla="*/ 3572256 w 3572256"/>
              <a:gd name="connsiteY0" fmla="*/ 1540764 h 1614678"/>
              <a:gd name="connsiteX1" fmla="*/ 3194303 w 3572256"/>
              <a:gd name="connsiteY1" fmla="*/ 1240536 h 1614678"/>
              <a:gd name="connsiteX2" fmla="*/ 2501646 w 3572256"/>
              <a:gd name="connsiteY2" fmla="*/ 819150 h 1614678"/>
              <a:gd name="connsiteX3" fmla="*/ 319278 w 3572256"/>
              <a:gd name="connsiteY3" fmla="*/ 0 h 1614678"/>
              <a:gd name="connsiteX4" fmla="*/ 103632 w 3572256"/>
              <a:gd name="connsiteY4" fmla="*/ 78486 h 1614678"/>
              <a:gd name="connsiteX5" fmla="*/ 0 w 3572256"/>
              <a:gd name="connsiteY5" fmla="*/ 323850 h 1614678"/>
              <a:gd name="connsiteX6" fmla="*/ 126492 w 3572256"/>
              <a:gd name="connsiteY6" fmla="*/ 604266 h 1614678"/>
              <a:gd name="connsiteX7" fmla="*/ 2564130 w 3572256"/>
              <a:gd name="connsiteY7" fmla="*/ 1594865 h 1614678"/>
              <a:gd name="connsiteX8" fmla="*/ 3099815 w 3572256"/>
              <a:gd name="connsiteY8" fmla="*/ 1532382 h 1614678"/>
              <a:gd name="connsiteX9" fmla="*/ 3531870 w 3572256"/>
              <a:gd name="connsiteY9" fmla="*/ 1614678 h 1614678"/>
              <a:gd name="connsiteX10" fmla="*/ 3572256 w 3572256"/>
              <a:gd name="connsiteY10" fmla="*/ 1540764 h 1614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72256" h="1614678">
                <a:moveTo>
                  <a:pt x="3572256" y="1540764"/>
                </a:moveTo>
                <a:lnTo>
                  <a:pt x="3194303" y="1240536"/>
                </a:lnTo>
                <a:lnTo>
                  <a:pt x="2501646" y="819150"/>
                </a:lnTo>
                <a:lnTo>
                  <a:pt x="319278" y="0"/>
                </a:lnTo>
                <a:lnTo>
                  <a:pt x="103632" y="78486"/>
                </a:lnTo>
                <a:lnTo>
                  <a:pt x="0" y="323850"/>
                </a:lnTo>
                <a:lnTo>
                  <a:pt x="126492" y="604266"/>
                </a:lnTo>
                <a:lnTo>
                  <a:pt x="2564130" y="1594865"/>
                </a:lnTo>
                <a:lnTo>
                  <a:pt x="3099815" y="1532382"/>
                </a:lnTo>
                <a:lnTo>
                  <a:pt x="3531870" y="1614678"/>
                </a:lnTo>
                <a:lnTo>
                  <a:pt x="3572256" y="154076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3791" y="412876"/>
            <a:ext cx="3562350" cy="1598676"/>
          </a:xfrm>
          <a:custGeom>
            <a:avLst/>
            <a:gdLst>
              <a:gd name="connsiteX0" fmla="*/ 307848 w 3562350"/>
              <a:gd name="connsiteY0" fmla="*/ 0 h 1598676"/>
              <a:gd name="connsiteX1" fmla="*/ 2990088 w 3562350"/>
              <a:gd name="connsiteY1" fmla="*/ 1010412 h 1598676"/>
              <a:gd name="connsiteX2" fmla="*/ 3208020 w 3562350"/>
              <a:gd name="connsiteY2" fmla="*/ 1242822 h 1598676"/>
              <a:gd name="connsiteX3" fmla="*/ 3562350 w 3562350"/>
              <a:gd name="connsiteY3" fmla="*/ 1542288 h 1598676"/>
              <a:gd name="connsiteX4" fmla="*/ 3515106 w 3562350"/>
              <a:gd name="connsiteY4" fmla="*/ 1598676 h 1598676"/>
              <a:gd name="connsiteX5" fmla="*/ 3032760 w 3562350"/>
              <a:gd name="connsiteY5" fmla="*/ 1532382 h 1598676"/>
              <a:gd name="connsiteX6" fmla="*/ 2571750 w 3562350"/>
              <a:gd name="connsiteY6" fmla="*/ 1579626 h 1598676"/>
              <a:gd name="connsiteX7" fmla="*/ 94488 w 3562350"/>
              <a:gd name="connsiteY7" fmla="*/ 580644 h 1598676"/>
              <a:gd name="connsiteX8" fmla="*/ 0 w 3562350"/>
              <a:gd name="connsiteY8" fmla="*/ 292608 h 1598676"/>
              <a:gd name="connsiteX9" fmla="*/ 103632 w 3562350"/>
              <a:gd name="connsiteY9" fmla="*/ 62484 h 1598676"/>
              <a:gd name="connsiteX10" fmla="*/ 307848 w 3562350"/>
              <a:gd name="connsiteY10" fmla="*/ 0 h 1598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62350" h="1598676">
                <a:moveTo>
                  <a:pt x="307848" y="0"/>
                </a:moveTo>
                <a:lnTo>
                  <a:pt x="2990088" y="1010412"/>
                </a:lnTo>
                <a:lnTo>
                  <a:pt x="3208020" y="1242822"/>
                </a:lnTo>
                <a:lnTo>
                  <a:pt x="3562350" y="1542288"/>
                </a:lnTo>
                <a:lnTo>
                  <a:pt x="3515106" y="1598676"/>
                </a:lnTo>
                <a:lnTo>
                  <a:pt x="3032760" y="1532382"/>
                </a:lnTo>
                <a:lnTo>
                  <a:pt x="2571750" y="1579626"/>
                </a:lnTo>
                <a:lnTo>
                  <a:pt x="94488" y="580644"/>
                </a:lnTo>
                <a:lnTo>
                  <a:pt x="0" y="292608"/>
                </a:lnTo>
                <a:lnTo>
                  <a:pt x="103632" y="62484"/>
                </a:lnTo>
                <a:lnTo>
                  <a:pt x="30784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2995" y="544702"/>
            <a:ext cx="2362200" cy="1459229"/>
          </a:xfrm>
          <a:custGeom>
            <a:avLst/>
            <a:gdLst>
              <a:gd name="connsiteX0" fmla="*/ 0 w 2362200"/>
              <a:gd name="connsiteY0" fmla="*/ 634746 h 1459229"/>
              <a:gd name="connsiteX1" fmla="*/ 2076450 w 2362200"/>
              <a:gd name="connsiteY1" fmla="*/ 1459229 h 1459229"/>
              <a:gd name="connsiteX2" fmla="*/ 2114550 w 2362200"/>
              <a:gd name="connsiteY2" fmla="*/ 1043178 h 1459229"/>
              <a:gd name="connsiteX3" fmla="*/ 2362200 w 2362200"/>
              <a:gd name="connsiteY3" fmla="*/ 824484 h 1459229"/>
              <a:gd name="connsiteX4" fmla="*/ 175260 w 2362200"/>
              <a:gd name="connsiteY4" fmla="*/ 0 h 1459229"/>
              <a:gd name="connsiteX5" fmla="*/ 0 w 2362200"/>
              <a:gd name="connsiteY5" fmla="*/ 248412 h 1459229"/>
              <a:gd name="connsiteX6" fmla="*/ 0 w 2362200"/>
              <a:gd name="connsiteY6" fmla="*/ 634746 h 1459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62200" h="1459229">
                <a:moveTo>
                  <a:pt x="0" y="634746"/>
                </a:moveTo>
                <a:lnTo>
                  <a:pt x="2076450" y="1459229"/>
                </a:lnTo>
                <a:lnTo>
                  <a:pt x="2114550" y="1043178"/>
                </a:lnTo>
                <a:lnTo>
                  <a:pt x="2362200" y="824484"/>
                </a:lnTo>
                <a:lnTo>
                  <a:pt x="175260" y="0"/>
                </a:lnTo>
                <a:lnTo>
                  <a:pt x="0" y="248412"/>
                </a:lnTo>
                <a:lnTo>
                  <a:pt x="0" y="63474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83775" y="1481201"/>
            <a:ext cx="336042" cy="339851"/>
          </a:xfrm>
          <a:custGeom>
            <a:avLst/>
            <a:gdLst>
              <a:gd name="connsiteX0" fmla="*/ 246125 w 336042"/>
              <a:gd name="connsiteY0" fmla="*/ 0 h 339851"/>
              <a:gd name="connsiteX1" fmla="*/ 89154 w 336042"/>
              <a:gd name="connsiteY1" fmla="*/ 129539 h 339851"/>
              <a:gd name="connsiteX2" fmla="*/ 0 w 336042"/>
              <a:gd name="connsiteY2" fmla="*/ 339851 h 339851"/>
              <a:gd name="connsiteX3" fmla="*/ 179069 w 336042"/>
              <a:gd name="connsiteY3" fmla="*/ 314706 h 339851"/>
              <a:gd name="connsiteX4" fmla="*/ 230886 w 336042"/>
              <a:gd name="connsiteY4" fmla="*/ 165354 h 339851"/>
              <a:gd name="connsiteX5" fmla="*/ 336042 w 336042"/>
              <a:gd name="connsiteY5" fmla="*/ 53339 h 339851"/>
              <a:gd name="connsiteX6" fmla="*/ 246125 w 336042"/>
              <a:gd name="connsiteY6" fmla="*/ 0 h 33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6042" h="339851">
                <a:moveTo>
                  <a:pt x="246125" y="0"/>
                </a:moveTo>
                <a:lnTo>
                  <a:pt x="89154" y="129539"/>
                </a:lnTo>
                <a:lnTo>
                  <a:pt x="0" y="339851"/>
                </a:lnTo>
                <a:lnTo>
                  <a:pt x="179069" y="314706"/>
                </a:lnTo>
                <a:lnTo>
                  <a:pt x="230886" y="165354"/>
                </a:lnTo>
                <a:lnTo>
                  <a:pt x="336042" y="53339"/>
                </a:lnTo>
                <a:lnTo>
                  <a:pt x="2461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5973" y="233807"/>
            <a:ext cx="3787902" cy="1716024"/>
          </a:xfrm>
          <a:custGeom>
            <a:avLst/>
            <a:gdLst>
              <a:gd name="connsiteX0" fmla="*/ 350520 w 3787902"/>
              <a:gd name="connsiteY0" fmla="*/ 0 h 1716024"/>
              <a:gd name="connsiteX1" fmla="*/ 141732 w 3787902"/>
              <a:gd name="connsiteY1" fmla="*/ 101346 h 1716024"/>
              <a:gd name="connsiteX2" fmla="*/ 0 w 3787902"/>
              <a:gd name="connsiteY2" fmla="*/ 405384 h 1716024"/>
              <a:gd name="connsiteX3" fmla="*/ 150114 w 3787902"/>
              <a:gd name="connsiteY3" fmla="*/ 697992 h 1716024"/>
              <a:gd name="connsiteX4" fmla="*/ 2658618 w 3787902"/>
              <a:gd name="connsiteY4" fmla="*/ 1690878 h 1716024"/>
              <a:gd name="connsiteX5" fmla="*/ 3198114 w 3787902"/>
              <a:gd name="connsiteY5" fmla="*/ 1628394 h 1716024"/>
              <a:gd name="connsiteX6" fmla="*/ 3634740 w 3787902"/>
              <a:gd name="connsiteY6" fmla="*/ 1716024 h 1716024"/>
              <a:gd name="connsiteX7" fmla="*/ 3787902 w 3787902"/>
              <a:gd name="connsiteY7" fmla="*/ 1575816 h 1716024"/>
              <a:gd name="connsiteX8" fmla="*/ 3377946 w 3787902"/>
              <a:gd name="connsiteY8" fmla="*/ 1294638 h 1716024"/>
              <a:gd name="connsiteX9" fmla="*/ 3211830 w 3787902"/>
              <a:gd name="connsiteY9" fmla="*/ 998220 h 1716024"/>
              <a:gd name="connsiteX10" fmla="*/ 3079242 w 3787902"/>
              <a:gd name="connsiteY10" fmla="*/ 1027175 h 1716024"/>
              <a:gd name="connsiteX11" fmla="*/ 3236214 w 3787902"/>
              <a:gd name="connsiteY11" fmla="*/ 1294638 h 1716024"/>
              <a:gd name="connsiteX12" fmla="*/ 3549396 w 3787902"/>
              <a:gd name="connsiteY12" fmla="*/ 1579626 h 1716024"/>
              <a:gd name="connsiteX13" fmla="*/ 3178302 w 3787902"/>
              <a:gd name="connsiteY13" fmla="*/ 1534668 h 1716024"/>
              <a:gd name="connsiteX14" fmla="*/ 2741676 w 3787902"/>
              <a:gd name="connsiteY14" fmla="*/ 1587246 h 1716024"/>
              <a:gd name="connsiteX15" fmla="*/ 2822448 w 3787902"/>
              <a:gd name="connsiteY15" fmla="*/ 1267206 h 1716024"/>
              <a:gd name="connsiteX16" fmla="*/ 3009138 w 3787902"/>
              <a:gd name="connsiteY16" fmla="*/ 1049274 h 1716024"/>
              <a:gd name="connsiteX17" fmla="*/ 2791206 w 3787902"/>
              <a:gd name="connsiteY17" fmla="*/ 1075944 h 1716024"/>
              <a:gd name="connsiteX18" fmla="*/ 2620518 w 3787902"/>
              <a:gd name="connsiteY18" fmla="*/ 1283208 h 1716024"/>
              <a:gd name="connsiteX19" fmla="*/ 2561844 w 3787902"/>
              <a:gd name="connsiteY19" fmla="*/ 1542288 h 1716024"/>
              <a:gd name="connsiteX20" fmla="*/ 240792 w 3787902"/>
              <a:gd name="connsiteY20" fmla="*/ 604266 h 1716024"/>
              <a:gd name="connsiteX21" fmla="*/ 179832 w 3787902"/>
              <a:gd name="connsiteY21" fmla="*/ 419100 h 1716024"/>
              <a:gd name="connsiteX22" fmla="*/ 231648 w 3787902"/>
              <a:gd name="connsiteY22" fmla="*/ 185166 h 1716024"/>
              <a:gd name="connsiteX23" fmla="*/ 487680 w 3787902"/>
              <a:gd name="connsiteY23" fmla="*/ 0 h 1716024"/>
              <a:gd name="connsiteX24" fmla="*/ 350520 w 3787902"/>
              <a:gd name="connsiteY24" fmla="*/ 0 h 1716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787902" h="1716024">
                <a:moveTo>
                  <a:pt x="350520" y="0"/>
                </a:moveTo>
                <a:lnTo>
                  <a:pt x="141732" y="101346"/>
                </a:lnTo>
                <a:lnTo>
                  <a:pt x="0" y="405384"/>
                </a:lnTo>
                <a:lnTo>
                  <a:pt x="150114" y="697992"/>
                </a:lnTo>
                <a:lnTo>
                  <a:pt x="2658618" y="1690878"/>
                </a:lnTo>
                <a:lnTo>
                  <a:pt x="3198114" y="1628394"/>
                </a:lnTo>
                <a:lnTo>
                  <a:pt x="3634740" y="1716024"/>
                </a:lnTo>
                <a:lnTo>
                  <a:pt x="3787902" y="1575816"/>
                </a:lnTo>
                <a:lnTo>
                  <a:pt x="3377946" y="1294638"/>
                </a:lnTo>
                <a:lnTo>
                  <a:pt x="3211830" y="998220"/>
                </a:lnTo>
                <a:lnTo>
                  <a:pt x="3079242" y="1027175"/>
                </a:lnTo>
                <a:lnTo>
                  <a:pt x="3236214" y="1294638"/>
                </a:lnTo>
                <a:lnTo>
                  <a:pt x="3549396" y="1579626"/>
                </a:lnTo>
                <a:lnTo>
                  <a:pt x="3178302" y="1534668"/>
                </a:lnTo>
                <a:lnTo>
                  <a:pt x="2741676" y="1587246"/>
                </a:lnTo>
                <a:lnTo>
                  <a:pt x="2822448" y="1267206"/>
                </a:lnTo>
                <a:lnTo>
                  <a:pt x="3009138" y="1049274"/>
                </a:lnTo>
                <a:lnTo>
                  <a:pt x="2791206" y="1075944"/>
                </a:lnTo>
                <a:lnTo>
                  <a:pt x="2620518" y="1283208"/>
                </a:lnTo>
                <a:lnTo>
                  <a:pt x="2561844" y="1542288"/>
                </a:lnTo>
                <a:lnTo>
                  <a:pt x="240792" y="604266"/>
                </a:lnTo>
                <a:lnTo>
                  <a:pt x="179832" y="419100"/>
                </a:lnTo>
                <a:lnTo>
                  <a:pt x="231648" y="185166"/>
                </a:lnTo>
                <a:lnTo>
                  <a:pt x="487680" y="0"/>
                </a:lnTo>
                <a:lnTo>
                  <a:pt x="3505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4489" y="249808"/>
            <a:ext cx="2676906" cy="974598"/>
          </a:xfrm>
          <a:custGeom>
            <a:avLst/>
            <a:gdLst>
              <a:gd name="connsiteX0" fmla="*/ 225551 w 2676906"/>
              <a:gd name="connsiteY0" fmla="*/ 0 h 974598"/>
              <a:gd name="connsiteX1" fmla="*/ 2676906 w 2676906"/>
              <a:gd name="connsiteY1" fmla="*/ 954786 h 974598"/>
              <a:gd name="connsiteX2" fmla="*/ 2420112 w 2676906"/>
              <a:gd name="connsiteY2" fmla="*/ 974598 h 974598"/>
              <a:gd name="connsiteX3" fmla="*/ 0 w 2676906"/>
              <a:gd name="connsiteY3" fmla="*/ 52578 h 974598"/>
              <a:gd name="connsiteX4" fmla="*/ 225551 w 2676906"/>
              <a:gd name="connsiteY4" fmla="*/ 0 h 974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6906" h="974598">
                <a:moveTo>
                  <a:pt x="225551" y="0"/>
                </a:moveTo>
                <a:lnTo>
                  <a:pt x="2676906" y="954786"/>
                </a:lnTo>
                <a:lnTo>
                  <a:pt x="2420112" y="974598"/>
                </a:lnTo>
                <a:lnTo>
                  <a:pt x="0" y="52578"/>
                </a:lnTo>
                <a:lnTo>
                  <a:pt x="22555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0125" y="396875"/>
            <a:ext cx="359664" cy="651510"/>
          </a:xfrm>
          <a:custGeom>
            <a:avLst/>
            <a:gdLst>
              <a:gd name="connsiteX0" fmla="*/ 260604 w 359664"/>
              <a:gd name="connsiteY0" fmla="*/ 0 h 651510"/>
              <a:gd name="connsiteX1" fmla="*/ 42672 w 359664"/>
              <a:gd name="connsiteY1" fmla="*/ 206502 h 651510"/>
              <a:gd name="connsiteX2" fmla="*/ 0 w 359664"/>
              <a:gd name="connsiteY2" fmla="*/ 447294 h 651510"/>
              <a:gd name="connsiteX3" fmla="*/ 73914 w 359664"/>
              <a:gd name="connsiteY3" fmla="*/ 610362 h 651510"/>
              <a:gd name="connsiteX4" fmla="*/ 211073 w 359664"/>
              <a:gd name="connsiteY4" fmla="*/ 651510 h 651510"/>
              <a:gd name="connsiteX5" fmla="*/ 170687 w 359664"/>
              <a:gd name="connsiteY5" fmla="*/ 299466 h 651510"/>
              <a:gd name="connsiteX6" fmla="*/ 359664 w 359664"/>
              <a:gd name="connsiteY6" fmla="*/ 33527 h 651510"/>
              <a:gd name="connsiteX7" fmla="*/ 260604 w 359664"/>
              <a:gd name="connsiteY7" fmla="*/ 0 h 651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651510">
                <a:moveTo>
                  <a:pt x="260604" y="0"/>
                </a:moveTo>
                <a:lnTo>
                  <a:pt x="42672" y="206502"/>
                </a:lnTo>
                <a:lnTo>
                  <a:pt x="0" y="447294"/>
                </a:lnTo>
                <a:lnTo>
                  <a:pt x="73914" y="610362"/>
                </a:lnTo>
                <a:lnTo>
                  <a:pt x="211073" y="651510"/>
                </a:lnTo>
                <a:lnTo>
                  <a:pt x="170687" y="299466"/>
                </a:lnTo>
                <a:lnTo>
                  <a:pt x="359664" y="33527"/>
                </a:lnTo>
                <a:lnTo>
                  <a:pt x="26060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43545" y="849503"/>
            <a:ext cx="1097280" cy="577596"/>
          </a:xfrm>
          <a:custGeom>
            <a:avLst/>
            <a:gdLst>
              <a:gd name="connsiteX0" fmla="*/ 31241 w 1097280"/>
              <a:gd name="connsiteY0" fmla="*/ 66294 h 577596"/>
              <a:gd name="connsiteX1" fmla="*/ 358902 w 1097280"/>
              <a:gd name="connsiteY1" fmla="*/ 128777 h 577596"/>
              <a:gd name="connsiteX2" fmla="*/ 726948 w 1097280"/>
              <a:gd name="connsiteY2" fmla="*/ 267462 h 577596"/>
              <a:gd name="connsiteX3" fmla="*/ 986790 w 1097280"/>
              <a:gd name="connsiteY3" fmla="*/ 474726 h 577596"/>
              <a:gd name="connsiteX4" fmla="*/ 731520 w 1097280"/>
              <a:gd name="connsiteY4" fmla="*/ 448818 h 577596"/>
              <a:gd name="connsiteX5" fmla="*/ 311658 w 1097280"/>
              <a:gd name="connsiteY5" fmla="*/ 284988 h 577596"/>
              <a:gd name="connsiteX6" fmla="*/ 112014 w 1097280"/>
              <a:gd name="connsiteY6" fmla="*/ 156210 h 577596"/>
              <a:gd name="connsiteX7" fmla="*/ 240030 w 1097280"/>
              <a:gd name="connsiteY7" fmla="*/ 318516 h 577596"/>
              <a:gd name="connsiteX8" fmla="*/ 610362 w 1097280"/>
              <a:gd name="connsiteY8" fmla="*/ 527304 h 577596"/>
              <a:gd name="connsiteX9" fmla="*/ 1045464 w 1097280"/>
              <a:gd name="connsiteY9" fmla="*/ 577596 h 577596"/>
              <a:gd name="connsiteX10" fmla="*/ 1097280 w 1097280"/>
              <a:gd name="connsiteY10" fmla="*/ 437388 h 577596"/>
              <a:gd name="connsiteX11" fmla="*/ 883920 w 1097280"/>
              <a:gd name="connsiteY11" fmla="*/ 234696 h 577596"/>
              <a:gd name="connsiteX12" fmla="*/ 380999 w 1097280"/>
              <a:gd name="connsiteY12" fmla="*/ 33527 h 577596"/>
              <a:gd name="connsiteX13" fmla="*/ 0 w 1097280"/>
              <a:gd name="connsiteY13" fmla="*/ 0 h 577596"/>
              <a:gd name="connsiteX14" fmla="*/ 31241 w 1097280"/>
              <a:gd name="connsiteY14" fmla="*/ 66294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97280" h="577596">
                <a:moveTo>
                  <a:pt x="31241" y="66294"/>
                </a:moveTo>
                <a:lnTo>
                  <a:pt x="358902" y="128777"/>
                </a:lnTo>
                <a:lnTo>
                  <a:pt x="726948" y="267462"/>
                </a:lnTo>
                <a:lnTo>
                  <a:pt x="986790" y="474726"/>
                </a:lnTo>
                <a:lnTo>
                  <a:pt x="731520" y="448818"/>
                </a:lnTo>
                <a:lnTo>
                  <a:pt x="311658" y="284988"/>
                </a:lnTo>
                <a:lnTo>
                  <a:pt x="112014" y="156210"/>
                </a:lnTo>
                <a:lnTo>
                  <a:pt x="240030" y="318516"/>
                </a:lnTo>
                <a:lnTo>
                  <a:pt x="610362" y="527304"/>
                </a:lnTo>
                <a:lnTo>
                  <a:pt x="1045464" y="577596"/>
                </a:lnTo>
                <a:lnTo>
                  <a:pt x="1097280" y="437388"/>
                </a:lnTo>
                <a:lnTo>
                  <a:pt x="883920" y="234696"/>
                </a:lnTo>
                <a:lnTo>
                  <a:pt x="380999" y="33527"/>
                </a:lnTo>
                <a:lnTo>
                  <a:pt x="0" y="0"/>
                </a:lnTo>
                <a:lnTo>
                  <a:pt x="31241" y="662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37297" y="4529963"/>
            <a:ext cx="883158" cy="673608"/>
          </a:xfrm>
          <a:custGeom>
            <a:avLst/>
            <a:gdLst>
              <a:gd name="connsiteX0" fmla="*/ 11430 w 883158"/>
              <a:gd name="connsiteY0" fmla="*/ 673608 h 673608"/>
              <a:gd name="connsiteX1" fmla="*/ 140970 w 883158"/>
              <a:gd name="connsiteY1" fmla="*/ 630173 h 673608"/>
              <a:gd name="connsiteX2" fmla="*/ 346709 w 883158"/>
              <a:gd name="connsiteY2" fmla="*/ 530351 h 673608"/>
              <a:gd name="connsiteX3" fmla="*/ 870204 w 883158"/>
              <a:gd name="connsiteY3" fmla="*/ 137921 h 673608"/>
              <a:gd name="connsiteX4" fmla="*/ 883158 w 883158"/>
              <a:gd name="connsiteY4" fmla="*/ 74676 h 673608"/>
              <a:gd name="connsiteX5" fmla="*/ 838200 w 883158"/>
              <a:gd name="connsiteY5" fmla="*/ 12953 h 673608"/>
              <a:gd name="connsiteX6" fmla="*/ 751332 w 883158"/>
              <a:gd name="connsiteY6" fmla="*/ 0 h 673608"/>
              <a:gd name="connsiteX7" fmla="*/ 147828 w 883158"/>
              <a:gd name="connsiteY7" fmla="*/ 426720 h 673608"/>
              <a:gd name="connsiteX8" fmla="*/ 83820 w 883158"/>
              <a:gd name="connsiteY8" fmla="*/ 563117 h 673608"/>
              <a:gd name="connsiteX9" fmla="*/ 0 w 883158"/>
              <a:gd name="connsiteY9" fmla="*/ 653033 h 673608"/>
              <a:gd name="connsiteX10" fmla="*/ 11430 w 883158"/>
              <a:gd name="connsiteY10" fmla="*/ 673608 h 6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3158" h="673608">
                <a:moveTo>
                  <a:pt x="11430" y="673608"/>
                </a:moveTo>
                <a:lnTo>
                  <a:pt x="140970" y="630173"/>
                </a:lnTo>
                <a:lnTo>
                  <a:pt x="346709" y="530351"/>
                </a:lnTo>
                <a:lnTo>
                  <a:pt x="870204" y="137921"/>
                </a:lnTo>
                <a:lnTo>
                  <a:pt x="883158" y="74676"/>
                </a:lnTo>
                <a:lnTo>
                  <a:pt x="838200" y="12953"/>
                </a:lnTo>
                <a:lnTo>
                  <a:pt x="751332" y="0"/>
                </a:lnTo>
                <a:lnTo>
                  <a:pt x="147828" y="426720"/>
                </a:lnTo>
                <a:lnTo>
                  <a:pt x="83820" y="563117"/>
                </a:lnTo>
                <a:lnTo>
                  <a:pt x="0" y="653033"/>
                </a:lnTo>
                <a:lnTo>
                  <a:pt x="11430" y="673608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13687" y="4503293"/>
            <a:ext cx="880872" cy="674370"/>
          </a:xfrm>
          <a:custGeom>
            <a:avLst/>
            <a:gdLst>
              <a:gd name="connsiteX0" fmla="*/ 865632 w 880872"/>
              <a:gd name="connsiteY0" fmla="*/ 138684 h 674370"/>
              <a:gd name="connsiteX1" fmla="*/ 221742 w 880872"/>
              <a:gd name="connsiteY1" fmla="*/ 620267 h 674370"/>
              <a:gd name="connsiteX2" fmla="*/ 132588 w 880872"/>
              <a:gd name="connsiteY2" fmla="*/ 636270 h 674370"/>
              <a:gd name="connsiteX3" fmla="*/ 6858 w 880872"/>
              <a:gd name="connsiteY3" fmla="*/ 674370 h 674370"/>
              <a:gd name="connsiteX4" fmla="*/ 0 w 880872"/>
              <a:gd name="connsiteY4" fmla="*/ 654558 h 674370"/>
              <a:gd name="connsiteX5" fmla="*/ 87630 w 880872"/>
              <a:gd name="connsiteY5" fmla="*/ 550164 h 674370"/>
              <a:gd name="connsiteX6" fmla="*/ 144780 w 880872"/>
              <a:gd name="connsiteY6" fmla="*/ 434340 h 674370"/>
              <a:gd name="connsiteX7" fmla="*/ 755142 w 880872"/>
              <a:gd name="connsiteY7" fmla="*/ 0 h 674370"/>
              <a:gd name="connsiteX8" fmla="*/ 839723 w 880872"/>
              <a:gd name="connsiteY8" fmla="*/ 21335 h 674370"/>
              <a:gd name="connsiteX9" fmla="*/ 880872 w 880872"/>
              <a:gd name="connsiteY9" fmla="*/ 80771 h 674370"/>
              <a:gd name="connsiteX10" fmla="*/ 865632 w 880872"/>
              <a:gd name="connsiteY10" fmla="*/ 138684 h 674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0872" h="674370">
                <a:moveTo>
                  <a:pt x="865632" y="138684"/>
                </a:moveTo>
                <a:lnTo>
                  <a:pt x="221742" y="620267"/>
                </a:lnTo>
                <a:lnTo>
                  <a:pt x="132588" y="636270"/>
                </a:lnTo>
                <a:lnTo>
                  <a:pt x="6858" y="674370"/>
                </a:lnTo>
                <a:lnTo>
                  <a:pt x="0" y="654558"/>
                </a:lnTo>
                <a:lnTo>
                  <a:pt x="87630" y="550164"/>
                </a:lnTo>
                <a:lnTo>
                  <a:pt x="144780" y="434340"/>
                </a:lnTo>
                <a:lnTo>
                  <a:pt x="755142" y="0"/>
                </a:lnTo>
                <a:lnTo>
                  <a:pt x="839723" y="21335"/>
                </a:lnTo>
                <a:lnTo>
                  <a:pt x="880872" y="80771"/>
                </a:lnTo>
                <a:lnTo>
                  <a:pt x="865632" y="13868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6944" y="4568063"/>
            <a:ext cx="638556" cy="531114"/>
          </a:xfrm>
          <a:custGeom>
            <a:avLst/>
            <a:gdLst>
              <a:gd name="connsiteX0" fmla="*/ 509778 w 638556"/>
              <a:gd name="connsiteY0" fmla="*/ 0 h 531114"/>
              <a:gd name="connsiteX1" fmla="*/ 0 w 638556"/>
              <a:gd name="connsiteY1" fmla="*/ 365759 h 531114"/>
              <a:gd name="connsiteX2" fmla="*/ 96011 w 638556"/>
              <a:gd name="connsiteY2" fmla="*/ 438911 h 531114"/>
              <a:gd name="connsiteX3" fmla="*/ 112776 w 638556"/>
              <a:gd name="connsiteY3" fmla="*/ 531114 h 531114"/>
              <a:gd name="connsiteX4" fmla="*/ 638556 w 638556"/>
              <a:gd name="connsiteY4" fmla="*/ 138684 h 531114"/>
              <a:gd name="connsiteX5" fmla="*/ 604266 w 638556"/>
              <a:gd name="connsiteY5" fmla="*/ 58673 h 531114"/>
              <a:gd name="connsiteX6" fmla="*/ 509778 w 638556"/>
              <a:gd name="connsiteY6" fmla="*/ 0 h 531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38556" h="531114">
                <a:moveTo>
                  <a:pt x="509778" y="0"/>
                </a:moveTo>
                <a:lnTo>
                  <a:pt x="0" y="365759"/>
                </a:lnTo>
                <a:lnTo>
                  <a:pt x="96011" y="438911"/>
                </a:lnTo>
                <a:lnTo>
                  <a:pt x="112776" y="531114"/>
                </a:lnTo>
                <a:lnTo>
                  <a:pt x="638556" y="138684"/>
                </a:lnTo>
                <a:lnTo>
                  <a:pt x="604266" y="58673"/>
                </a:lnTo>
                <a:lnTo>
                  <a:pt x="509778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7987" y="5045837"/>
            <a:ext cx="65531" cy="122682"/>
          </a:xfrm>
          <a:custGeom>
            <a:avLst/>
            <a:gdLst>
              <a:gd name="connsiteX0" fmla="*/ 65532 w 65531"/>
              <a:gd name="connsiteY0" fmla="*/ 109728 h 122682"/>
              <a:gd name="connsiteX1" fmla="*/ 57150 w 65531"/>
              <a:gd name="connsiteY1" fmla="*/ 53340 h 122682"/>
              <a:gd name="connsiteX2" fmla="*/ 19811 w 65531"/>
              <a:gd name="connsiteY2" fmla="*/ 0 h 122682"/>
              <a:gd name="connsiteX3" fmla="*/ 0 w 65531"/>
              <a:gd name="connsiteY3" fmla="*/ 46482 h 122682"/>
              <a:gd name="connsiteX4" fmla="*/ 28194 w 65531"/>
              <a:gd name="connsiteY4" fmla="*/ 80771 h 122682"/>
              <a:gd name="connsiteX5" fmla="*/ 39623 w 65531"/>
              <a:gd name="connsiteY5" fmla="*/ 122682 h 122682"/>
              <a:gd name="connsiteX6" fmla="*/ 65532 w 65531"/>
              <a:gd name="connsiteY6" fmla="*/ 109728 h 122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5531" h="122682">
                <a:moveTo>
                  <a:pt x="65532" y="109728"/>
                </a:moveTo>
                <a:lnTo>
                  <a:pt x="57150" y="53340"/>
                </a:lnTo>
                <a:lnTo>
                  <a:pt x="19811" y="0"/>
                </a:lnTo>
                <a:lnTo>
                  <a:pt x="0" y="46482"/>
                </a:lnTo>
                <a:lnTo>
                  <a:pt x="28194" y="80771"/>
                </a:lnTo>
                <a:lnTo>
                  <a:pt x="39623" y="122682"/>
                </a:lnTo>
                <a:lnTo>
                  <a:pt x="65532" y="10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20546" y="4507865"/>
            <a:ext cx="911352" cy="728472"/>
          </a:xfrm>
          <a:custGeom>
            <a:avLst/>
            <a:gdLst>
              <a:gd name="connsiteX0" fmla="*/ 905255 w 911352"/>
              <a:gd name="connsiteY0" fmla="*/ 153924 h 728472"/>
              <a:gd name="connsiteX1" fmla="*/ 911352 w 911352"/>
              <a:gd name="connsiteY1" fmla="*/ 89154 h 728472"/>
              <a:gd name="connsiteX2" fmla="*/ 858773 w 911352"/>
              <a:gd name="connsiteY2" fmla="*/ 9144 h 728472"/>
              <a:gd name="connsiteX3" fmla="*/ 765047 w 911352"/>
              <a:gd name="connsiteY3" fmla="*/ 0 h 728472"/>
              <a:gd name="connsiteX4" fmla="*/ 150876 w 911352"/>
              <a:gd name="connsiteY4" fmla="*/ 443484 h 728472"/>
              <a:gd name="connsiteX5" fmla="*/ 86105 w 911352"/>
              <a:gd name="connsiteY5" fmla="*/ 580644 h 728472"/>
              <a:gd name="connsiteX6" fmla="*/ 0 w 911352"/>
              <a:gd name="connsiteY6" fmla="*/ 670560 h 728472"/>
              <a:gd name="connsiteX7" fmla="*/ 11429 w 911352"/>
              <a:gd name="connsiteY7" fmla="*/ 728472 h 728472"/>
              <a:gd name="connsiteX8" fmla="*/ 140969 w 911352"/>
              <a:gd name="connsiteY8" fmla="*/ 674370 h 728472"/>
              <a:gd name="connsiteX9" fmla="*/ 237743 w 911352"/>
              <a:gd name="connsiteY9" fmla="*/ 680466 h 728472"/>
              <a:gd name="connsiteX10" fmla="*/ 250697 w 911352"/>
              <a:gd name="connsiteY10" fmla="*/ 643890 h 728472"/>
              <a:gd name="connsiteX11" fmla="*/ 162305 w 911352"/>
              <a:gd name="connsiteY11" fmla="*/ 640842 h 728472"/>
              <a:gd name="connsiteX12" fmla="*/ 46481 w 911352"/>
              <a:gd name="connsiteY12" fmla="*/ 671322 h 728472"/>
              <a:gd name="connsiteX13" fmla="*/ 112014 w 911352"/>
              <a:gd name="connsiteY13" fmla="*/ 590550 h 728472"/>
              <a:gd name="connsiteX14" fmla="*/ 163829 w 911352"/>
              <a:gd name="connsiteY14" fmla="*/ 478536 h 728472"/>
              <a:gd name="connsiteX15" fmla="*/ 230123 w 911352"/>
              <a:gd name="connsiteY15" fmla="*/ 547116 h 728472"/>
              <a:gd name="connsiteX16" fmla="*/ 255269 w 911352"/>
              <a:gd name="connsiteY16" fmla="*/ 624078 h 728472"/>
              <a:gd name="connsiteX17" fmla="*/ 281177 w 911352"/>
              <a:gd name="connsiteY17" fmla="*/ 568452 h 728472"/>
              <a:gd name="connsiteX18" fmla="*/ 256031 w 911352"/>
              <a:gd name="connsiteY18" fmla="*/ 496824 h 728472"/>
              <a:gd name="connsiteX19" fmla="*/ 201167 w 911352"/>
              <a:gd name="connsiteY19" fmla="*/ 442722 h 728472"/>
              <a:gd name="connsiteX20" fmla="*/ 774191 w 911352"/>
              <a:gd name="connsiteY20" fmla="*/ 35814 h 728472"/>
              <a:gd name="connsiteX21" fmla="*/ 828293 w 911352"/>
              <a:gd name="connsiteY21" fmla="*/ 49530 h 728472"/>
              <a:gd name="connsiteX22" fmla="*/ 877823 w 911352"/>
              <a:gd name="connsiteY22" fmla="*/ 97536 h 728472"/>
              <a:gd name="connsiteX23" fmla="*/ 885443 w 911352"/>
              <a:gd name="connsiteY23" fmla="*/ 186690 h 728472"/>
              <a:gd name="connsiteX24" fmla="*/ 905255 w 911352"/>
              <a:gd name="connsiteY24" fmla="*/ 153924 h 7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11352" h="728472">
                <a:moveTo>
                  <a:pt x="905255" y="153924"/>
                </a:moveTo>
                <a:lnTo>
                  <a:pt x="911352" y="89154"/>
                </a:lnTo>
                <a:lnTo>
                  <a:pt x="858773" y="9144"/>
                </a:lnTo>
                <a:lnTo>
                  <a:pt x="765047" y="0"/>
                </a:lnTo>
                <a:lnTo>
                  <a:pt x="150876" y="443484"/>
                </a:lnTo>
                <a:lnTo>
                  <a:pt x="86105" y="580644"/>
                </a:lnTo>
                <a:lnTo>
                  <a:pt x="0" y="670560"/>
                </a:lnTo>
                <a:lnTo>
                  <a:pt x="11429" y="728472"/>
                </a:lnTo>
                <a:lnTo>
                  <a:pt x="140969" y="674370"/>
                </a:lnTo>
                <a:lnTo>
                  <a:pt x="237743" y="680466"/>
                </a:lnTo>
                <a:lnTo>
                  <a:pt x="250697" y="643890"/>
                </a:lnTo>
                <a:lnTo>
                  <a:pt x="162305" y="640842"/>
                </a:lnTo>
                <a:lnTo>
                  <a:pt x="46481" y="671322"/>
                </a:lnTo>
                <a:lnTo>
                  <a:pt x="112014" y="590550"/>
                </a:lnTo>
                <a:lnTo>
                  <a:pt x="163829" y="478536"/>
                </a:lnTo>
                <a:lnTo>
                  <a:pt x="230123" y="547116"/>
                </a:lnTo>
                <a:lnTo>
                  <a:pt x="255269" y="624078"/>
                </a:lnTo>
                <a:lnTo>
                  <a:pt x="281177" y="568452"/>
                </a:lnTo>
                <a:lnTo>
                  <a:pt x="256031" y="496824"/>
                </a:lnTo>
                <a:lnTo>
                  <a:pt x="201167" y="442722"/>
                </a:lnTo>
                <a:lnTo>
                  <a:pt x="774191" y="35814"/>
                </a:lnTo>
                <a:lnTo>
                  <a:pt x="828293" y="49530"/>
                </a:lnTo>
                <a:lnTo>
                  <a:pt x="877823" y="97536"/>
                </a:lnTo>
                <a:lnTo>
                  <a:pt x="885443" y="186690"/>
                </a:lnTo>
                <a:lnTo>
                  <a:pt x="905255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098663" y="4644263"/>
            <a:ext cx="616458" cy="498348"/>
          </a:xfrm>
          <a:custGeom>
            <a:avLst/>
            <a:gdLst>
              <a:gd name="connsiteX0" fmla="*/ 595883 w 616458"/>
              <a:gd name="connsiteY0" fmla="*/ 61722 h 498348"/>
              <a:gd name="connsiteX1" fmla="*/ 0 w 616458"/>
              <a:gd name="connsiteY1" fmla="*/ 498347 h 498348"/>
              <a:gd name="connsiteX2" fmla="*/ 33528 w 616458"/>
              <a:gd name="connsiteY2" fmla="*/ 434340 h 498348"/>
              <a:gd name="connsiteX3" fmla="*/ 616457 w 616458"/>
              <a:gd name="connsiteY3" fmla="*/ 0 h 498348"/>
              <a:gd name="connsiteX4" fmla="*/ 595883 w 616458"/>
              <a:gd name="connsiteY4" fmla="*/ 61722 h 49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6458" h="498348">
                <a:moveTo>
                  <a:pt x="595883" y="61722"/>
                </a:moveTo>
                <a:lnTo>
                  <a:pt x="0" y="498347"/>
                </a:lnTo>
                <a:lnTo>
                  <a:pt x="33528" y="434340"/>
                </a:lnTo>
                <a:lnTo>
                  <a:pt x="616457" y="0"/>
                </a:lnTo>
                <a:lnTo>
                  <a:pt x="595883" y="6172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81962" y="4584827"/>
            <a:ext cx="151638" cy="155447"/>
          </a:xfrm>
          <a:custGeom>
            <a:avLst/>
            <a:gdLst>
              <a:gd name="connsiteX0" fmla="*/ 151637 w 151638"/>
              <a:gd name="connsiteY0" fmla="*/ 137159 h 155447"/>
              <a:gd name="connsiteX1" fmla="*/ 133350 w 151638"/>
              <a:gd name="connsiteY1" fmla="*/ 54101 h 155447"/>
              <a:gd name="connsiteX2" fmla="*/ 80771 w 151638"/>
              <a:gd name="connsiteY2" fmla="*/ 7619 h 155447"/>
              <a:gd name="connsiteX3" fmla="*/ 29717 w 151638"/>
              <a:gd name="connsiteY3" fmla="*/ 0 h 155447"/>
              <a:gd name="connsiteX4" fmla="*/ 0 w 151638"/>
              <a:gd name="connsiteY4" fmla="*/ 25907 h 155447"/>
              <a:gd name="connsiteX5" fmla="*/ 91439 w 151638"/>
              <a:gd name="connsiteY5" fmla="*/ 70103 h 155447"/>
              <a:gd name="connsiteX6" fmla="*/ 128777 w 151638"/>
              <a:gd name="connsiteY6" fmla="*/ 155447 h 155447"/>
              <a:gd name="connsiteX7" fmla="*/ 151637 w 151638"/>
              <a:gd name="connsiteY7" fmla="*/ 137159 h 155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1638" h="155447">
                <a:moveTo>
                  <a:pt x="151637" y="137159"/>
                </a:moveTo>
                <a:lnTo>
                  <a:pt x="133350" y="54101"/>
                </a:lnTo>
                <a:lnTo>
                  <a:pt x="80771" y="7619"/>
                </a:lnTo>
                <a:lnTo>
                  <a:pt x="29717" y="0"/>
                </a:lnTo>
                <a:lnTo>
                  <a:pt x="0" y="25907"/>
                </a:lnTo>
                <a:lnTo>
                  <a:pt x="91439" y="70103"/>
                </a:lnTo>
                <a:lnTo>
                  <a:pt x="128777" y="155447"/>
                </a:lnTo>
                <a:lnTo>
                  <a:pt x="151637" y="1371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164956" y="4754753"/>
            <a:ext cx="294894" cy="196596"/>
          </a:xfrm>
          <a:custGeom>
            <a:avLst/>
            <a:gdLst>
              <a:gd name="connsiteX0" fmla="*/ 274320 w 294894"/>
              <a:gd name="connsiteY0" fmla="*/ 0 h 196596"/>
              <a:gd name="connsiteX1" fmla="*/ 210311 w 294894"/>
              <a:gd name="connsiteY1" fmla="*/ 68579 h 196596"/>
              <a:gd name="connsiteX2" fmla="*/ 122682 w 294894"/>
              <a:gd name="connsiteY2" fmla="*/ 134111 h 196596"/>
              <a:gd name="connsiteX3" fmla="*/ 33528 w 294894"/>
              <a:gd name="connsiteY3" fmla="*/ 164591 h 196596"/>
              <a:gd name="connsiteX4" fmla="*/ 77723 w 294894"/>
              <a:gd name="connsiteY4" fmla="*/ 108203 h 196596"/>
              <a:gd name="connsiteX5" fmla="*/ 179832 w 294894"/>
              <a:gd name="connsiteY5" fmla="*/ 33527 h 196596"/>
              <a:gd name="connsiteX6" fmla="*/ 240792 w 294894"/>
              <a:gd name="connsiteY6" fmla="*/ 6095 h 196596"/>
              <a:gd name="connsiteX7" fmla="*/ 182118 w 294894"/>
              <a:gd name="connsiteY7" fmla="*/ 11429 h 196596"/>
              <a:gd name="connsiteX8" fmla="*/ 76961 w 294894"/>
              <a:gd name="connsiteY8" fmla="*/ 67817 h 196596"/>
              <a:gd name="connsiteX9" fmla="*/ 0 w 294894"/>
              <a:gd name="connsiteY9" fmla="*/ 163067 h 196596"/>
              <a:gd name="connsiteX10" fmla="*/ 26670 w 294894"/>
              <a:gd name="connsiteY10" fmla="*/ 196595 h 196596"/>
              <a:gd name="connsiteX11" fmla="*/ 107442 w 294894"/>
              <a:gd name="connsiteY11" fmla="*/ 176783 h 196596"/>
              <a:gd name="connsiteX12" fmla="*/ 230123 w 294894"/>
              <a:gd name="connsiteY12" fmla="*/ 88391 h 196596"/>
              <a:gd name="connsiteX13" fmla="*/ 294894 w 294894"/>
              <a:gd name="connsiteY13" fmla="*/ 3047 h 196596"/>
              <a:gd name="connsiteX14" fmla="*/ 274320 w 294894"/>
              <a:gd name="connsiteY14" fmla="*/ 0 h 196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94894" h="196596">
                <a:moveTo>
                  <a:pt x="274320" y="0"/>
                </a:moveTo>
                <a:lnTo>
                  <a:pt x="210311" y="68579"/>
                </a:lnTo>
                <a:lnTo>
                  <a:pt x="122682" y="134111"/>
                </a:lnTo>
                <a:lnTo>
                  <a:pt x="33528" y="164591"/>
                </a:lnTo>
                <a:lnTo>
                  <a:pt x="77723" y="108203"/>
                </a:lnTo>
                <a:lnTo>
                  <a:pt x="179832" y="33527"/>
                </a:lnTo>
                <a:lnTo>
                  <a:pt x="240792" y="6095"/>
                </a:lnTo>
                <a:lnTo>
                  <a:pt x="182118" y="11429"/>
                </a:lnTo>
                <a:lnTo>
                  <a:pt x="76961" y="67817"/>
                </a:lnTo>
                <a:lnTo>
                  <a:pt x="0" y="163067"/>
                </a:lnTo>
                <a:lnTo>
                  <a:pt x="26670" y="196595"/>
                </a:lnTo>
                <a:lnTo>
                  <a:pt x="107442" y="176783"/>
                </a:lnTo>
                <a:lnTo>
                  <a:pt x="230123" y="88391"/>
                </a:lnTo>
                <a:lnTo>
                  <a:pt x="294894" y="3047"/>
                </a:lnTo>
                <a:lnTo>
                  <a:pt x="2743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0155" y="5016881"/>
            <a:ext cx="6835140" cy="798144"/>
          </a:xfrm>
          <a:custGeom>
            <a:avLst/>
            <a:gdLst>
              <a:gd name="connsiteX0" fmla="*/ 23622 w 6835140"/>
              <a:gd name="connsiteY0" fmla="*/ 0 h 798144"/>
              <a:gd name="connsiteX1" fmla="*/ 45719 w 6835140"/>
              <a:gd name="connsiteY1" fmla="*/ 7620 h 798144"/>
              <a:gd name="connsiteX2" fmla="*/ 70104 w 6835140"/>
              <a:gd name="connsiteY2" fmla="*/ 16002 h 798144"/>
              <a:gd name="connsiteX3" fmla="*/ 96774 w 6835140"/>
              <a:gd name="connsiteY3" fmla="*/ 25146 h 798144"/>
              <a:gd name="connsiteX4" fmla="*/ 125730 w 6835140"/>
              <a:gd name="connsiteY4" fmla="*/ 35814 h 798144"/>
              <a:gd name="connsiteX5" fmla="*/ 1192529 w 6835140"/>
              <a:gd name="connsiteY5" fmla="*/ 388620 h 798144"/>
              <a:gd name="connsiteX6" fmla="*/ 1233678 w 6835140"/>
              <a:gd name="connsiteY6" fmla="*/ 395478 h 798144"/>
              <a:gd name="connsiteX7" fmla="*/ 1273301 w 6835140"/>
              <a:gd name="connsiteY7" fmla="*/ 400811 h 798144"/>
              <a:gd name="connsiteX8" fmla="*/ 2372106 w 6835140"/>
              <a:gd name="connsiteY8" fmla="*/ 227076 h 798144"/>
              <a:gd name="connsiteX9" fmla="*/ 2403348 w 6835140"/>
              <a:gd name="connsiteY9" fmla="*/ 224790 h 798144"/>
              <a:gd name="connsiteX10" fmla="*/ 2433828 w 6835140"/>
              <a:gd name="connsiteY10" fmla="*/ 224028 h 798144"/>
              <a:gd name="connsiteX11" fmla="*/ 2462784 w 6835140"/>
              <a:gd name="connsiteY11" fmla="*/ 224790 h 798144"/>
              <a:gd name="connsiteX12" fmla="*/ 2982468 w 6835140"/>
              <a:gd name="connsiteY12" fmla="*/ 593597 h 798144"/>
              <a:gd name="connsiteX13" fmla="*/ 2989326 w 6835140"/>
              <a:gd name="connsiteY13" fmla="*/ 592073 h 798144"/>
              <a:gd name="connsiteX14" fmla="*/ 2996946 w 6835140"/>
              <a:gd name="connsiteY14" fmla="*/ 589788 h 798144"/>
              <a:gd name="connsiteX15" fmla="*/ 3004565 w 6835140"/>
              <a:gd name="connsiteY15" fmla="*/ 588264 h 798144"/>
              <a:gd name="connsiteX16" fmla="*/ 3011424 w 6835140"/>
              <a:gd name="connsiteY16" fmla="*/ 585215 h 798144"/>
              <a:gd name="connsiteX17" fmla="*/ 3019044 w 6835140"/>
              <a:gd name="connsiteY17" fmla="*/ 582167 h 798144"/>
              <a:gd name="connsiteX18" fmla="*/ 3379470 w 6835140"/>
              <a:gd name="connsiteY18" fmla="*/ 318515 h 798144"/>
              <a:gd name="connsiteX19" fmla="*/ 3408426 w 6835140"/>
              <a:gd name="connsiteY19" fmla="*/ 303276 h 798144"/>
              <a:gd name="connsiteX20" fmla="*/ 3982212 w 6835140"/>
              <a:gd name="connsiteY20" fmla="*/ 279653 h 798144"/>
              <a:gd name="connsiteX21" fmla="*/ 4037838 w 6835140"/>
              <a:gd name="connsiteY21" fmla="*/ 293370 h 798144"/>
              <a:gd name="connsiteX22" fmla="*/ 4095750 w 6835140"/>
              <a:gd name="connsiteY22" fmla="*/ 308609 h 798144"/>
              <a:gd name="connsiteX23" fmla="*/ 4154424 w 6835140"/>
              <a:gd name="connsiteY23" fmla="*/ 326135 h 798144"/>
              <a:gd name="connsiteX24" fmla="*/ 4214622 w 6835140"/>
              <a:gd name="connsiteY24" fmla="*/ 344423 h 798144"/>
              <a:gd name="connsiteX25" fmla="*/ 4277106 w 6835140"/>
              <a:gd name="connsiteY25" fmla="*/ 363473 h 798144"/>
              <a:gd name="connsiteX26" fmla="*/ 5058918 w 6835140"/>
              <a:gd name="connsiteY26" fmla="*/ 617982 h 798144"/>
              <a:gd name="connsiteX27" fmla="*/ 5122926 w 6835140"/>
              <a:gd name="connsiteY27" fmla="*/ 636270 h 798144"/>
              <a:gd name="connsiteX28" fmla="*/ 5185410 w 6835140"/>
              <a:gd name="connsiteY28" fmla="*/ 653034 h 798144"/>
              <a:gd name="connsiteX29" fmla="*/ 5718048 w 6835140"/>
              <a:gd name="connsiteY29" fmla="*/ 717041 h 798144"/>
              <a:gd name="connsiteX30" fmla="*/ 5764530 w 6835140"/>
              <a:gd name="connsiteY30" fmla="*/ 710946 h 798144"/>
              <a:gd name="connsiteX31" fmla="*/ 5810250 w 6835140"/>
              <a:gd name="connsiteY31" fmla="*/ 703326 h 798144"/>
              <a:gd name="connsiteX32" fmla="*/ 5855207 w 6835140"/>
              <a:gd name="connsiteY32" fmla="*/ 693420 h 798144"/>
              <a:gd name="connsiteX33" fmla="*/ 6713219 w 6835140"/>
              <a:gd name="connsiteY33" fmla="*/ 265176 h 798144"/>
              <a:gd name="connsiteX34" fmla="*/ 6737604 w 6835140"/>
              <a:gd name="connsiteY34" fmla="*/ 250697 h 798144"/>
              <a:gd name="connsiteX35" fmla="*/ 6761226 w 6835140"/>
              <a:gd name="connsiteY35" fmla="*/ 238505 h 798144"/>
              <a:gd name="connsiteX36" fmla="*/ 6782562 w 6835140"/>
              <a:gd name="connsiteY36" fmla="*/ 227076 h 798144"/>
              <a:gd name="connsiteX37" fmla="*/ 6803136 w 6835140"/>
              <a:gd name="connsiteY37" fmla="*/ 217932 h 798144"/>
              <a:gd name="connsiteX38" fmla="*/ 6835140 w 6835140"/>
              <a:gd name="connsiteY38" fmla="*/ 287273 h 798144"/>
              <a:gd name="connsiteX39" fmla="*/ 6817614 w 6835140"/>
              <a:gd name="connsiteY39" fmla="*/ 294894 h 798144"/>
              <a:gd name="connsiteX40" fmla="*/ 6797802 w 6835140"/>
              <a:gd name="connsiteY40" fmla="*/ 304800 h 798144"/>
              <a:gd name="connsiteX41" fmla="*/ 6775704 w 6835140"/>
              <a:gd name="connsiteY41" fmla="*/ 316991 h 798144"/>
              <a:gd name="connsiteX42" fmla="*/ 6752843 w 6835140"/>
              <a:gd name="connsiteY42" fmla="*/ 330708 h 798144"/>
              <a:gd name="connsiteX43" fmla="*/ 5919216 w 6835140"/>
              <a:gd name="connsiteY43" fmla="*/ 755903 h 798144"/>
              <a:gd name="connsiteX44" fmla="*/ 5871210 w 6835140"/>
              <a:gd name="connsiteY44" fmla="*/ 768096 h 798144"/>
              <a:gd name="connsiteX45" fmla="*/ 5823204 w 6835140"/>
              <a:gd name="connsiteY45" fmla="*/ 778002 h 798144"/>
              <a:gd name="connsiteX46" fmla="*/ 5773674 w 6835140"/>
              <a:gd name="connsiteY46" fmla="*/ 786384 h 798144"/>
              <a:gd name="connsiteX47" fmla="*/ 5289042 w 6835140"/>
              <a:gd name="connsiteY47" fmla="*/ 756665 h 798144"/>
              <a:gd name="connsiteX48" fmla="*/ 5228082 w 6835140"/>
              <a:gd name="connsiteY48" fmla="*/ 742188 h 798144"/>
              <a:gd name="connsiteX49" fmla="*/ 5165598 w 6835140"/>
              <a:gd name="connsiteY49" fmla="*/ 726947 h 798144"/>
              <a:gd name="connsiteX50" fmla="*/ 4315968 w 6835140"/>
              <a:gd name="connsiteY50" fmla="*/ 456438 h 798144"/>
              <a:gd name="connsiteX51" fmla="*/ 4254246 w 6835140"/>
              <a:gd name="connsiteY51" fmla="*/ 435864 h 798144"/>
              <a:gd name="connsiteX52" fmla="*/ 4193286 w 6835140"/>
              <a:gd name="connsiteY52" fmla="*/ 416814 h 798144"/>
              <a:gd name="connsiteX53" fmla="*/ 4133850 w 6835140"/>
              <a:gd name="connsiteY53" fmla="*/ 399288 h 798144"/>
              <a:gd name="connsiteX54" fmla="*/ 4075938 w 6835140"/>
              <a:gd name="connsiteY54" fmla="*/ 382523 h 798144"/>
              <a:gd name="connsiteX55" fmla="*/ 4019550 w 6835140"/>
              <a:gd name="connsiteY55" fmla="*/ 367284 h 798144"/>
              <a:gd name="connsiteX56" fmla="*/ 3469386 w 6835140"/>
              <a:gd name="connsiteY56" fmla="*/ 359664 h 798144"/>
              <a:gd name="connsiteX57" fmla="*/ 3455670 w 6835140"/>
              <a:gd name="connsiteY57" fmla="*/ 365759 h 798144"/>
              <a:gd name="connsiteX58" fmla="*/ 3442715 w 6835140"/>
              <a:gd name="connsiteY58" fmla="*/ 371856 h 798144"/>
              <a:gd name="connsiteX59" fmla="*/ 3057906 w 6835140"/>
              <a:gd name="connsiteY59" fmla="*/ 648462 h 798144"/>
              <a:gd name="connsiteX60" fmla="*/ 3047238 w 6835140"/>
              <a:gd name="connsiteY60" fmla="*/ 653034 h 798144"/>
              <a:gd name="connsiteX61" fmla="*/ 3025902 w 6835140"/>
              <a:gd name="connsiteY61" fmla="*/ 660653 h 798144"/>
              <a:gd name="connsiteX62" fmla="*/ 3014471 w 6835140"/>
              <a:gd name="connsiteY62" fmla="*/ 664464 h 798144"/>
              <a:gd name="connsiteX63" fmla="*/ 3003803 w 6835140"/>
              <a:gd name="connsiteY63" fmla="*/ 666750 h 798144"/>
              <a:gd name="connsiteX64" fmla="*/ 2485644 w 6835140"/>
              <a:gd name="connsiteY64" fmla="*/ 303276 h 798144"/>
              <a:gd name="connsiteX65" fmla="*/ 2461259 w 6835140"/>
              <a:gd name="connsiteY65" fmla="*/ 300990 h 798144"/>
              <a:gd name="connsiteX66" fmla="*/ 2435352 w 6835140"/>
              <a:gd name="connsiteY66" fmla="*/ 300228 h 798144"/>
              <a:gd name="connsiteX67" fmla="*/ 2408682 w 6835140"/>
              <a:gd name="connsiteY67" fmla="*/ 300990 h 798144"/>
              <a:gd name="connsiteX68" fmla="*/ 2379726 w 6835140"/>
              <a:gd name="connsiteY68" fmla="*/ 303276 h 798144"/>
              <a:gd name="connsiteX69" fmla="*/ 1959101 w 6835140"/>
              <a:gd name="connsiteY69" fmla="*/ 393191 h 798144"/>
              <a:gd name="connsiteX70" fmla="*/ 1879092 w 6835140"/>
              <a:gd name="connsiteY70" fmla="*/ 413003 h 798144"/>
              <a:gd name="connsiteX71" fmla="*/ 1798320 w 6835140"/>
              <a:gd name="connsiteY71" fmla="*/ 432053 h 798144"/>
              <a:gd name="connsiteX72" fmla="*/ 1343406 w 6835140"/>
              <a:gd name="connsiteY72" fmla="*/ 483870 h 798144"/>
              <a:gd name="connsiteX73" fmla="*/ 1303020 w 6835140"/>
              <a:gd name="connsiteY73" fmla="*/ 480822 h 798144"/>
              <a:gd name="connsiteX74" fmla="*/ 1262634 w 6835140"/>
              <a:gd name="connsiteY74" fmla="*/ 476250 h 798144"/>
              <a:gd name="connsiteX75" fmla="*/ 1220724 w 6835140"/>
              <a:gd name="connsiteY75" fmla="*/ 470153 h 798144"/>
              <a:gd name="connsiteX76" fmla="*/ 99822 w 6835140"/>
              <a:gd name="connsiteY76" fmla="*/ 107441 h 798144"/>
              <a:gd name="connsiteX77" fmla="*/ 70866 w 6835140"/>
              <a:gd name="connsiteY77" fmla="*/ 97535 h 798144"/>
              <a:gd name="connsiteX78" fmla="*/ 44958 w 6835140"/>
              <a:gd name="connsiteY78" fmla="*/ 87629 h 798144"/>
              <a:gd name="connsiteX79" fmla="*/ 22097 w 6835140"/>
              <a:gd name="connsiteY79" fmla="*/ 80009 h 798144"/>
              <a:gd name="connsiteX80" fmla="*/ 0 w 6835140"/>
              <a:gd name="connsiteY80" fmla="*/ 72390 h 798144"/>
              <a:gd name="connsiteX81" fmla="*/ 23622 w 6835140"/>
              <a:gd name="connsiteY81" fmla="*/ 0 h 798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</a:cxnLst>
            <a:rect l="l" t="t" r="r" b="b"/>
            <a:pathLst>
              <a:path w="6835140" h="798144">
                <a:moveTo>
                  <a:pt x="23622" y="0"/>
                </a:moveTo>
                <a:lnTo>
                  <a:pt x="45719" y="7620"/>
                </a:lnTo>
                <a:lnTo>
                  <a:pt x="70104" y="16002"/>
                </a:lnTo>
                <a:lnTo>
                  <a:pt x="96774" y="25146"/>
                </a:lnTo>
                <a:lnTo>
                  <a:pt x="125730" y="35814"/>
                </a:lnTo>
                <a:cubicBezTo>
                  <a:pt x="475830" y="168275"/>
                  <a:pt x="823887" y="315595"/>
                  <a:pt x="1192529" y="388620"/>
                </a:cubicBezTo>
                <a:lnTo>
                  <a:pt x="1233678" y="395478"/>
                </a:lnTo>
                <a:lnTo>
                  <a:pt x="1273301" y="400811"/>
                </a:lnTo>
                <a:cubicBezTo>
                  <a:pt x="1646593" y="447154"/>
                  <a:pt x="2010664" y="268897"/>
                  <a:pt x="2372106" y="227076"/>
                </a:cubicBezTo>
                <a:lnTo>
                  <a:pt x="2403348" y="224790"/>
                </a:lnTo>
                <a:lnTo>
                  <a:pt x="2433828" y="224028"/>
                </a:lnTo>
                <a:lnTo>
                  <a:pt x="2462784" y="224790"/>
                </a:lnTo>
                <a:cubicBezTo>
                  <a:pt x="2799537" y="239928"/>
                  <a:pt x="2776817" y="625259"/>
                  <a:pt x="2982468" y="593597"/>
                </a:cubicBezTo>
                <a:lnTo>
                  <a:pt x="2989326" y="592073"/>
                </a:lnTo>
                <a:lnTo>
                  <a:pt x="2996946" y="589788"/>
                </a:lnTo>
                <a:lnTo>
                  <a:pt x="3004565" y="588264"/>
                </a:lnTo>
                <a:lnTo>
                  <a:pt x="3011424" y="585215"/>
                </a:lnTo>
                <a:lnTo>
                  <a:pt x="3019044" y="582167"/>
                </a:lnTo>
                <a:cubicBezTo>
                  <a:pt x="3152495" y="514515"/>
                  <a:pt x="3243173" y="383501"/>
                  <a:pt x="3379470" y="318515"/>
                </a:cubicBezTo>
                <a:lnTo>
                  <a:pt x="3408426" y="303276"/>
                </a:lnTo>
                <a:cubicBezTo>
                  <a:pt x="3600793" y="212534"/>
                  <a:pt x="3778034" y="229692"/>
                  <a:pt x="3982212" y="279653"/>
                </a:cubicBezTo>
                <a:lnTo>
                  <a:pt x="4037838" y="293370"/>
                </a:lnTo>
                <a:lnTo>
                  <a:pt x="4095750" y="308609"/>
                </a:lnTo>
                <a:lnTo>
                  <a:pt x="4154424" y="326135"/>
                </a:lnTo>
                <a:lnTo>
                  <a:pt x="4214622" y="344423"/>
                </a:lnTo>
                <a:lnTo>
                  <a:pt x="4277106" y="363473"/>
                </a:lnTo>
                <a:cubicBezTo>
                  <a:pt x="4538193" y="446176"/>
                  <a:pt x="4795837" y="541731"/>
                  <a:pt x="5058918" y="617982"/>
                </a:cubicBezTo>
                <a:lnTo>
                  <a:pt x="5122926" y="636270"/>
                </a:lnTo>
                <a:lnTo>
                  <a:pt x="5185410" y="653034"/>
                </a:lnTo>
                <a:cubicBezTo>
                  <a:pt x="5355907" y="696010"/>
                  <a:pt x="5541403" y="737196"/>
                  <a:pt x="5718048" y="717041"/>
                </a:cubicBezTo>
                <a:lnTo>
                  <a:pt x="5764530" y="710946"/>
                </a:lnTo>
                <a:lnTo>
                  <a:pt x="5810250" y="703326"/>
                </a:lnTo>
                <a:lnTo>
                  <a:pt x="5855207" y="693420"/>
                </a:lnTo>
                <a:cubicBezTo>
                  <a:pt x="6175324" y="617575"/>
                  <a:pt x="6438379" y="434149"/>
                  <a:pt x="6713219" y="265176"/>
                </a:cubicBezTo>
                <a:lnTo>
                  <a:pt x="6737604" y="250697"/>
                </a:lnTo>
                <a:lnTo>
                  <a:pt x="6761226" y="238505"/>
                </a:lnTo>
                <a:lnTo>
                  <a:pt x="6782562" y="227076"/>
                </a:lnTo>
                <a:lnTo>
                  <a:pt x="6803136" y="217932"/>
                </a:lnTo>
                <a:lnTo>
                  <a:pt x="6835140" y="287273"/>
                </a:lnTo>
                <a:lnTo>
                  <a:pt x="6817614" y="294894"/>
                </a:lnTo>
                <a:lnTo>
                  <a:pt x="6797802" y="304800"/>
                </a:lnTo>
                <a:lnTo>
                  <a:pt x="6775704" y="316991"/>
                </a:lnTo>
                <a:lnTo>
                  <a:pt x="6752843" y="330708"/>
                </a:lnTo>
                <a:cubicBezTo>
                  <a:pt x="6482016" y="497128"/>
                  <a:pt x="6231737" y="670077"/>
                  <a:pt x="5919216" y="755903"/>
                </a:cubicBezTo>
                <a:lnTo>
                  <a:pt x="5871210" y="768096"/>
                </a:lnTo>
                <a:lnTo>
                  <a:pt x="5823204" y="778002"/>
                </a:lnTo>
                <a:lnTo>
                  <a:pt x="5773674" y="786384"/>
                </a:lnTo>
                <a:cubicBezTo>
                  <a:pt x="5605196" y="813358"/>
                  <a:pt x="5454243" y="791972"/>
                  <a:pt x="5289042" y="756665"/>
                </a:cubicBezTo>
                <a:lnTo>
                  <a:pt x="5228082" y="742188"/>
                </a:lnTo>
                <a:lnTo>
                  <a:pt x="5165598" y="726947"/>
                </a:lnTo>
                <a:cubicBezTo>
                  <a:pt x="4878032" y="650963"/>
                  <a:pt x="4598797" y="547725"/>
                  <a:pt x="4315968" y="456438"/>
                </a:cubicBezTo>
                <a:lnTo>
                  <a:pt x="4254246" y="435864"/>
                </a:lnTo>
                <a:lnTo>
                  <a:pt x="4193286" y="416814"/>
                </a:lnTo>
                <a:lnTo>
                  <a:pt x="4133850" y="399288"/>
                </a:lnTo>
                <a:lnTo>
                  <a:pt x="4075938" y="382523"/>
                </a:lnTo>
                <a:lnTo>
                  <a:pt x="4019550" y="367284"/>
                </a:lnTo>
                <a:cubicBezTo>
                  <a:pt x="3829291" y="319430"/>
                  <a:pt x="3654704" y="282028"/>
                  <a:pt x="3469386" y="359664"/>
                </a:cubicBezTo>
                <a:lnTo>
                  <a:pt x="3455670" y="365759"/>
                </a:lnTo>
                <a:lnTo>
                  <a:pt x="3442715" y="371856"/>
                </a:lnTo>
                <a:cubicBezTo>
                  <a:pt x="3290976" y="439140"/>
                  <a:pt x="3195167" y="578472"/>
                  <a:pt x="3057906" y="648462"/>
                </a:cubicBezTo>
                <a:lnTo>
                  <a:pt x="3047238" y="653034"/>
                </a:lnTo>
                <a:lnTo>
                  <a:pt x="3025902" y="660653"/>
                </a:lnTo>
                <a:lnTo>
                  <a:pt x="3014471" y="664464"/>
                </a:lnTo>
                <a:lnTo>
                  <a:pt x="3003803" y="666750"/>
                </a:lnTo>
                <a:cubicBezTo>
                  <a:pt x="2722930" y="714679"/>
                  <a:pt x="2745676" y="328523"/>
                  <a:pt x="2485644" y="303276"/>
                </a:cubicBezTo>
                <a:lnTo>
                  <a:pt x="2461259" y="300990"/>
                </a:lnTo>
                <a:lnTo>
                  <a:pt x="2435352" y="300228"/>
                </a:lnTo>
                <a:lnTo>
                  <a:pt x="2408682" y="300990"/>
                </a:lnTo>
                <a:lnTo>
                  <a:pt x="2379726" y="303276"/>
                </a:lnTo>
                <a:cubicBezTo>
                  <a:pt x="2240140" y="315988"/>
                  <a:pt x="2094547" y="360362"/>
                  <a:pt x="1959101" y="393191"/>
                </a:cubicBezTo>
                <a:lnTo>
                  <a:pt x="1879092" y="413003"/>
                </a:lnTo>
                <a:lnTo>
                  <a:pt x="1798320" y="432053"/>
                </a:lnTo>
                <a:cubicBezTo>
                  <a:pt x="1648358" y="465582"/>
                  <a:pt x="1497622" y="490702"/>
                  <a:pt x="1343406" y="483870"/>
                </a:cubicBezTo>
                <a:lnTo>
                  <a:pt x="1303020" y="480822"/>
                </a:lnTo>
                <a:lnTo>
                  <a:pt x="1262634" y="476250"/>
                </a:lnTo>
                <a:lnTo>
                  <a:pt x="1220724" y="470153"/>
                </a:lnTo>
                <a:cubicBezTo>
                  <a:pt x="840371" y="405104"/>
                  <a:pt x="461060" y="244068"/>
                  <a:pt x="99822" y="107441"/>
                </a:cubicBezTo>
                <a:lnTo>
                  <a:pt x="70866" y="97535"/>
                </a:lnTo>
                <a:lnTo>
                  <a:pt x="44958" y="87629"/>
                </a:lnTo>
                <a:lnTo>
                  <a:pt x="22097" y="80009"/>
                </a:lnTo>
                <a:lnTo>
                  <a:pt x="0" y="72390"/>
                </a:lnTo>
                <a:lnTo>
                  <a:pt x="23622" y="0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49407" y="1895637"/>
            <a:ext cx="968502" cy="439003"/>
          </a:xfrm>
          <a:custGeom>
            <a:avLst/>
            <a:gdLst>
              <a:gd name="connsiteX0" fmla="*/ 55625 w 968502"/>
              <a:gd name="connsiteY0" fmla="*/ 34381 h 439003"/>
              <a:gd name="connsiteX1" fmla="*/ 116585 w 968502"/>
              <a:gd name="connsiteY1" fmla="*/ 67909 h 439003"/>
              <a:gd name="connsiteX2" fmla="*/ 146303 w 968502"/>
              <a:gd name="connsiteY2" fmla="*/ 84673 h 439003"/>
              <a:gd name="connsiteX3" fmla="*/ 176021 w 968502"/>
              <a:gd name="connsiteY3" fmla="*/ 100675 h 439003"/>
              <a:gd name="connsiteX4" fmla="*/ 463295 w 968502"/>
              <a:gd name="connsiteY4" fmla="*/ 205069 h 439003"/>
              <a:gd name="connsiteX5" fmla="*/ 473963 w 968502"/>
              <a:gd name="connsiteY5" fmla="*/ 205069 h 439003"/>
              <a:gd name="connsiteX6" fmla="*/ 625601 w 968502"/>
              <a:gd name="connsiteY6" fmla="*/ 55717 h 439003"/>
              <a:gd name="connsiteX7" fmla="*/ 633983 w 968502"/>
              <a:gd name="connsiteY7" fmla="*/ 46573 h 439003"/>
              <a:gd name="connsiteX8" fmla="*/ 652271 w 968502"/>
              <a:gd name="connsiteY8" fmla="*/ 29809 h 439003"/>
              <a:gd name="connsiteX9" fmla="*/ 966215 w 968502"/>
              <a:gd name="connsiteY9" fmla="*/ 385663 h 439003"/>
              <a:gd name="connsiteX10" fmla="*/ 967739 w 968502"/>
              <a:gd name="connsiteY10" fmla="*/ 387949 h 439003"/>
              <a:gd name="connsiteX11" fmla="*/ 968501 w 968502"/>
              <a:gd name="connsiteY11" fmla="*/ 389473 h 439003"/>
              <a:gd name="connsiteX12" fmla="*/ 865632 w 968502"/>
              <a:gd name="connsiteY12" fmla="*/ 439003 h 439003"/>
              <a:gd name="connsiteX13" fmla="*/ 863345 w 968502"/>
              <a:gd name="connsiteY13" fmla="*/ 434431 h 439003"/>
              <a:gd name="connsiteX14" fmla="*/ 861059 w 968502"/>
              <a:gd name="connsiteY14" fmla="*/ 430621 h 439003"/>
              <a:gd name="connsiteX15" fmla="*/ 803147 w 968502"/>
              <a:gd name="connsiteY15" fmla="*/ 272887 h 439003"/>
              <a:gd name="connsiteX16" fmla="*/ 791717 w 968502"/>
              <a:gd name="connsiteY16" fmla="*/ 244693 h 439003"/>
              <a:gd name="connsiteX17" fmla="*/ 780288 w 968502"/>
              <a:gd name="connsiteY17" fmla="*/ 217261 h 439003"/>
              <a:gd name="connsiteX18" fmla="*/ 721613 w 968502"/>
              <a:gd name="connsiteY18" fmla="*/ 114391 h 439003"/>
              <a:gd name="connsiteX19" fmla="*/ 720089 w 968502"/>
              <a:gd name="connsiteY19" fmla="*/ 112867 h 439003"/>
              <a:gd name="connsiteX20" fmla="*/ 723138 w 968502"/>
              <a:gd name="connsiteY20" fmla="*/ 113629 h 439003"/>
              <a:gd name="connsiteX21" fmla="*/ 732282 w 968502"/>
              <a:gd name="connsiteY21" fmla="*/ 113629 h 439003"/>
              <a:gd name="connsiteX22" fmla="*/ 733044 w 968502"/>
              <a:gd name="connsiteY22" fmla="*/ 112867 h 439003"/>
              <a:gd name="connsiteX23" fmla="*/ 734567 w 968502"/>
              <a:gd name="connsiteY23" fmla="*/ 112105 h 439003"/>
              <a:gd name="connsiteX24" fmla="*/ 735329 w 968502"/>
              <a:gd name="connsiteY24" fmla="*/ 111343 h 439003"/>
              <a:gd name="connsiteX25" fmla="*/ 730757 w 968502"/>
              <a:gd name="connsiteY25" fmla="*/ 113629 h 439003"/>
              <a:gd name="connsiteX26" fmla="*/ 498347 w 968502"/>
              <a:gd name="connsiteY26" fmla="*/ 316321 h 439003"/>
              <a:gd name="connsiteX27" fmla="*/ 490727 w 968502"/>
              <a:gd name="connsiteY27" fmla="*/ 317845 h 439003"/>
              <a:gd name="connsiteX28" fmla="*/ 481583 w 968502"/>
              <a:gd name="connsiteY28" fmla="*/ 318607 h 439003"/>
              <a:gd name="connsiteX29" fmla="*/ 91439 w 968502"/>
              <a:gd name="connsiteY29" fmla="*/ 184495 h 439003"/>
              <a:gd name="connsiteX30" fmla="*/ 0 w 968502"/>
              <a:gd name="connsiteY30" fmla="*/ 134203 h 439003"/>
              <a:gd name="connsiteX31" fmla="*/ 55625 w 968502"/>
              <a:gd name="connsiteY31" fmla="*/ 34381 h 439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68502" h="439003">
                <a:moveTo>
                  <a:pt x="55625" y="34381"/>
                </a:moveTo>
                <a:lnTo>
                  <a:pt x="116585" y="67909"/>
                </a:lnTo>
                <a:lnTo>
                  <a:pt x="146303" y="84673"/>
                </a:lnTo>
                <a:lnTo>
                  <a:pt x="176021" y="100675"/>
                </a:lnTo>
                <a:cubicBezTo>
                  <a:pt x="256616" y="141848"/>
                  <a:pt x="369137" y="203278"/>
                  <a:pt x="463295" y="205069"/>
                </a:cubicBezTo>
                <a:lnTo>
                  <a:pt x="473963" y="205069"/>
                </a:lnTo>
                <a:cubicBezTo>
                  <a:pt x="530174" y="193207"/>
                  <a:pt x="585965" y="94198"/>
                  <a:pt x="625601" y="55717"/>
                </a:cubicBezTo>
                <a:lnTo>
                  <a:pt x="633983" y="46573"/>
                </a:lnTo>
                <a:lnTo>
                  <a:pt x="652271" y="29809"/>
                </a:lnTo>
                <a:cubicBezTo>
                  <a:pt x="834047" y="-112278"/>
                  <a:pt x="917384" y="280697"/>
                  <a:pt x="966215" y="385663"/>
                </a:cubicBezTo>
                <a:lnTo>
                  <a:pt x="967739" y="387949"/>
                </a:lnTo>
                <a:lnTo>
                  <a:pt x="968501" y="389473"/>
                </a:lnTo>
                <a:lnTo>
                  <a:pt x="865632" y="439003"/>
                </a:lnTo>
                <a:lnTo>
                  <a:pt x="863345" y="434431"/>
                </a:lnTo>
                <a:lnTo>
                  <a:pt x="861059" y="430621"/>
                </a:lnTo>
                <a:cubicBezTo>
                  <a:pt x="840180" y="378398"/>
                  <a:pt x="822807" y="325490"/>
                  <a:pt x="803147" y="272887"/>
                </a:cubicBezTo>
                <a:lnTo>
                  <a:pt x="791717" y="244693"/>
                </a:lnTo>
                <a:lnTo>
                  <a:pt x="780288" y="217261"/>
                </a:lnTo>
                <a:cubicBezTo>
                  <a:pt x="767295" y="186806"/>
                  <a:pt x="745401" y="137987"/>
                  <a:pt x="721613" y="114391"/>
                </a:cubicBezTo>
                <a:lnTo>
                  <a:pt x="720089" y="112867"/>
                </a:lnTo>
                <a:lnTo>
                  <a:pt x="723138" y="113629"/>
                </a:lnTo>
                <a:lnTo>
                  <a:pt x="732282" y="113629"/>
                </a:lnTo>
                <a:lnTo>
                  <a:pt x="733044" y="112867"/>
                </a:lnTo>
                <a:lnTo>
                  <a:pt x="734567" y="112105"/>
                </a:lnTo>
                <a:lnTo>
                  <a:pt x="735329" y="111343"/>
                </a:lnTo>
                <a:lnTo>
                  <a:pt x="730757" y="113629"/>
                </a:lnTo>
                <a:cubicBezTo>
                  <a:pt x="654634" y="180215"/>
                  <a:pt x="613092" y="290019"/>
                  <a:pt x="498347" y="316321"/>
                </a:cubicBezTo>
                <a:lnTo>
                  <a:pt x="490727" y="317845"/>
                </a:lnTo>
                <a:lnTo>
                  <a:pt x="481583" y="318607"/>
                </a:lnTo>
                <a:cubicBezTo>
                  <a:pt x="355930" y="328157"/>
                  <a:pt x="196634" y="241213"/>
                  <a:pt x="91439" y="184495"/>
                </a:cubicBezTo>
                <a:lnTo>
                  <a:pt x="0" y="134203"/>
                </a:lnTo>
                <a:lnTo>
                  <a:pt x="55625" y="3438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730500"/>
            <a:ext cx="5562600" cy="990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4051300"/>
            <a:ext cx="3111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16100" y="2768600"/>
            <a:ext cx="5499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100"/>
              </a:lnSpc>
              <a:tabLst/>
            </a:pPr>
            <a:r>
              <a:rPr lang="en-US" altLang="zh-CN" sz="72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514600" y="4076700"/>
            <a:ext cx="359072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2</a:t>
            </a:r>
            <a:r>
              <a:rPr lang="zh-CN" altLang="en-US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 </a:t>
            </a:r>
            <a:r>
              <a:rPr lang="en-US" altLang="zh-CN" sz="4002" dirty="0" err="1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软件需求工程</a:t>
            </a:r>
            <a:endParaRPr lang="en-US" altLang="zh-CN" sz="4002" dirty="0">
              <a:solidFill>
                <a:srgbClr val="000000"/>
              </a:solidFill>
              <a:latin typeface="SimHei" pitchFamily="18" charset="0"/>
              <a:cs typeface="SimHei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752600" y="5880100"/>
            <a:ext cx="3052118" cy="3936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zh-CN" altLang="en-US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802" dirty="0">
                <a:solidFill>
                  <a:srgbClr val="000000"/>
                </a:solidFill>
                <a:latin typeface="æ°å®ä½" pitchFamily="18" charset="0"/>
                <a:cs typeface="Times New Roman" pitchFamily="18" charset="0"/>
              </a:rPr>
              <a:t>李宏伟</a:t>
            </a:r>
            <a:endParaRPr lang="en-US" altLang="zh-CN" sz="2802" dirty="0">
              <a:solidFill>
                <a:srgbClr val="000000"/>
              </a:solidFill>
              <a:latin typeface="æ°å®ä½" pitchFamily="18" charset="0"/>
              <a:cs typeface="æ°å®ä½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616200" y="6223000"/>
            <a:ext cx="3868047" cy="511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b="1" u="sng" dirty="0" err="1">
                <a:solidFill>
                  <a:srgbClr val="00B200"/>
                </a:solidFill>
                <a:latin typeface="Comic Sans MS" pitchFamily="18" charset="0"/>
                <a:cs typeface="Comic Sans MS" pitchFamily="18" charset="0"/>
              </a:rPr>
              <a:t>lihongwei@jxnu.edu.cn</a:t>
            </a:r>
            <a:endParaRPr lang="en-US" altLang="zh-CN" sz="2802" b="1" u="sng" dirty="0">
              <a:solidFill>
                <a:srgbClr val="00B200"/>
              </a:solidFill>
              <a:latin typeface="Comic Sans MS" pitchFamily="18" charset="0"/>
              <a:cs typeface="Comic Sans MS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368300"/>
            <a:ext cx="8051800" cy="48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8077200" cy="370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14300" algn="l"/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Customer-driven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Vs.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Market-driven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114300" algn="l"/>
                <a:tab pos="4572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Customer-driven</a:t>
            </a:r>
          </a:p>
          <a:p>
            <a:pPr>
              <a:lnSpc>
                <a:spcPts val="3400"/>
              </a:lnSpc>
              <a:tabLst>
                <a:tab pos="1143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面向特定客户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客户已知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，以开发合同为基础</a:t>
            </a:r>
          </a:p>
          <a:p>
            <a:pPr>
              <a:lnSpc>
                <a:spcPts val="3400"/>
              </a:lnSpc>
              <a:tabLst>
                <a:tab pos="1143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开发过程可以与客户及用户取得直接联系</a:t>
            </a:r>
          </a:p>
          <a:p>
            <a:pPr>
              <a:lnSpc>
                <a:spcPts val="3400"/>
              </a:lnSpc>
              <a:tabLst>
                <a:tab pos="114300" algn="l"/>
                <a:tab pos="4572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往往以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项目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为单位</a:t>
            </a:r>
          </a:p>
          <a:p>
            <a:pPr>
              <a:lnSpc>
                <a:spcPts val="5100"/>
              </a:lnSpc>
              <a:tabLst>
                <a:tab pos="114300" algn="l"/>
                <a:tab pos="4572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Market-driven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025900"/>
            <a:ext cx="127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025900"/>
            <a:ext cx="69215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面向某个市场面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具体客户未知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，以市场目标为基础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可以从潜在客户及用户那里获取反馈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产品需求可能“超前”于潜在用户的现实期望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往往以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产品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为单位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04800"/>
            <a:ext cx="6159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51800" y="6273800"/>
            <a:ext cx="45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7470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功能性需求和非功能性需求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功能性需求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系统需要提供的服务或功能：如图书检索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系统对特定输入的处理方式：如对非法输入的提示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系统在特定环境下的行为：如长时间无操作时的屏保</a:t>
            </a:r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非功能性需求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对系统功能或服务附加的质量约束，例如响应时间、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容错性、安全性等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客户所关心的</a:t>
            </a:r>
          </a:p>
          <a:p>
            <a:pPr>
              <a:lnSpc>
                <a:spcPts val="3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从系统开发和维护角度出发的质量属性，例如可理解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性、可扩展性、可配置性等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软件开发或维护者所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关心的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软件所特有，内部质量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304800"/>
            <a:ext cx="6731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12/82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089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用户、操作者、客户与涉众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用户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(user)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：在系统使用期间从中获益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的个人或团体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可直接与软件系统交互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操作者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也可以只是间接交互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一卡通系统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：营业员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、学生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间接为主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操作者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(operator)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：对于系统功能发挥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作用的个人或组织，他们利用知识、技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能和规程来为某种功能发挥作用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操作者一般同时也是用户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304800"/>
            <a:ext cx="6781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962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用户、操作者、客户与涉众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客户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(customer)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：收到产品的组织或人，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例如消费者、顾客、最终用户、零售商、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受益人和购买方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一卡通系统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：学校信息中心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涉众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(stakeholder)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：在一个系统或其拥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有满足自身要求和期望的特性中具有某种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权利、份额或主张的一方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包括用户、操作者、客户、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开发方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销售及开发团队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239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成员以及其他“有发言权”的人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304800"/>
            <a:ext cx="3632200" cy="558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9300" y="990600"/>
            <a:ext cx="7924800" cy="5207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14/82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781300" y="317500"/>
            <a:ext cx="3556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涉众的不同角色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292100"/>
            <a:ext cx="4610100" cy="5715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" y="1016000"/>
            <a:ext cx="7810500" cy="506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15/82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273300" y="317500"/>
            <a:ext cx="4584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不同角色的系统观点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6200" y="241300"/>
            <a:ext cx="39624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31800"/>
            <a:ext cx="77089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			</a:t>
            </a:r>
            <a:r>
              <a:rPr lang="en-US" altLang="zh-CN" sz="4398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理解涉众的需要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需求来自许多来源：客户、合作伙伴、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最终用户和领域专家，甚至于类似系统</a:t>
            </a:r>
          </a:p>
          <a:p>
            <a:pPr>
              <a:lnSpc>
                <a:spcPts val="56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如何确定重要的需求来源、如何以最佳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的方式从这些来源获取需求信息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开发一个公司内部使用的信息系统，可以将具有最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终用户经验和业务领域专业知识的人员包括到开发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团队中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在业务模型级别而非系统级别上开始讨论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开发一个面向市场出售的产品，往往要广泛地利用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销售人员来更好地理解该市场中的客户需要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89000" y="304800"/>
            <a:ext cx="74549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97800" cy="541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需求工程中的涉众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(Stakeholder)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Stakeholder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：涉众、干系人、利益相关者</a:t>
            </a:r>
          </a:p>
          <a:p>
            <a:pPr>
              <a:lnSpc>
                <a:spcPts val="37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开发过程中的参与者</a:t>
            </a:r>
          </a:p>
          <a:p>
            <a:pPr>
              <a:lnSpc>
                <a:spcPts val="39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任何其他个人、小组或组织：他们的行为可能影</a:t>
            </a:r>
          </a:p>
          <a:p>
            <a:pPr>
              <a:lnSpc>
                <a:spcPts val="29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响或受到系统开发和使用的影响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直接或间接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客户、最终用户、间接用户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如选课系统中要求了</a:t>
            </a:r>
          </a:p>
          <a:p>
            <a:pPr>
              <a:lnSpc>
                <a:spcPts val="28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解教学情况的学校领导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、系统管理员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48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需求工程关注于将存在潜在不完整、不一</a:t>
            </a:r>
          </a:p>
          <a:p>
            <a:pPr>
              <a:lnSpc>
                <a:spcPts val="33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致和冲突的涉众目标转换为一组完整的高</a:t>
            </a:r>
          </a:p>
          <a:p>
            <a:pPr>
              <a:lnSpc>
                <a:spcPts val="4100"/>
              </a:lnSpc>
              <a:tabLst>
                <a:tab pos="342900" algn="l"/>
                <a:tab pos="3937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质量需求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目标识别、协商、权衡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04800"/>
            <a:ext cx="76962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9121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例：校园一卡通系统中的相关涉众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例如对于数字化校园一卡通系统</a:t>
            </a:r>
          </a:p>
          <a:p>
            <a:pPr>
              <a:lnSpc>
                <a:spcPts val="31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销售经理：系统尽量通用，可以卖给更多的客户</a:t>
            </a:r>
          </a:p>
          <a:p>
            <a:pPr>
              <a:lnSpc>
                <a:spcPts val="33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项目经理：尽量采用开发团队熟悉的技术，引导客户暂时</a:t>
            </a:r>
          </a:p>
          <a:p>
            <a:pPr>
              <a:lnSpc>
                <a:spcPts val="21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放弃一些过高的期望</a:t>
            </a:r>
          </a:p>
          <a:p>
            <a:pPr>
              <a:lnSpc>
                <a:spcPts val="35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消费点职工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方便快捷的刷卡操作</a:t>
            </a:r>
          </a:p>
          <a:p>
            <a:pPr>
              <a:lnSpc>
                <a:spcPts val="31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学生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：详细的消费记录、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使用方便</a:t>
            </a:r>
          </a:p>
          <a:p>
            <a:pPr>
              <a:lnSpc>
                <a:spcPts val="31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系统管理员：完善的系统日志记录</a:t>
            </a:r>
          </a:p>
          <a:p>
            <a:pPr>
              <a:lnSpc>
                <a:spcPts val="31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信息中心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直接客户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：安全、稳定地运行，不要带来负面</a:t>
            </a:r>
          </a:p>
          <a:p>
            <a:pPr>
              <a:lnSpc>
                <a:spcPts val="23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影响，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控制相关硬件设备开销</a:t>
            </a:r>
          </a:p>
          <a:p>
            <a:pPr>
              <a:lnSpc>
                <a:spcPts val="35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后勤处领导：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严格禁止校外人员借用卡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可能的手段包括</a:t>
            </a:r>
          </a:p>
          <a:p>
            <a:pPr>
              <a:lnSpc>
                <a:spcPts val="26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比对持卡人照片、拍摄并记录用卡人照片等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304800"/>
            <a:ext cx="76962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912100" cy="499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软件需求是涉众目标的综合与权衡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相关涉众对于目标软件的最终成功或多或</a:t>
            </a:r>
          </a:p>
          <a:p>
            <a:pPr>
              <a:lnSpc>
                <a:spcPts val="31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少都有一些影响</a:t>
            </a:r>
          </a:p>
          <a:p>
            <a:pPr>
              <a:lnSpc>
                <a:spcPts val="53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由于不同涉众表达方式和观点上的差异，</a:t>
            </a:r>
          </a:p>
          <a:p>
            <a:pPr>
              <a:lnSpc>
                <a:spcPts val="36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涉众目标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关注点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之间可能存在不一致</a:t>
            </a:r>
          </a:p>
          <a:p>
            <a:pPr>
              <a:lnSpc>
                <a:spcPts val="40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涉众的立场可能不同，如：</a:t>
            </a:r>
          </a:p>
          <a:p>
            <a:pPr>
              <a:lnSpc>
                <a:spcPts val="34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销售经理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提高销售量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、项目经理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保证成功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、客</a:t>
            </a:r>
          </a:p>
          <a:p>
            <a:pPr>
              <a:lnSpc>
                <a:spcPts val="28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户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反响要好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、操作者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使用负担小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4000"/>
              </a:lnSpc>
              <a:tabLst>
                <a:tab pos="279400" algn="l"/>
                <a:tab pos="342900" algn="l"/>
                <a:tab pos="4572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涉众的优先级不同：最终的权衡</a:t>
            </a:r>
            <a:r>
              <a:rPr lang="en-US" altLang="zh-CN" sz="28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阶级斗争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6800" y="304800"/>
            <a:ext cx="2032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420100" y="6273800"/>
            <a:ext cx="101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59436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软件需求工程概述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需求获取、分析与建模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需求确认与协商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需求追踪和需求变更管理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面向目标的需求工程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304800"/>
            <a:ext cx="3619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670800" cy="506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面临的主要问题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getting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voice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customer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close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ear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developer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主要困难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不同的知识背景：一方十分熟悉的概念另一方却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可能难以理解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客户方参与度的问题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沟通渠道不畅、沟通不及时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交流中的误解与歧义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304800"/>
            <a:ext cx="6731000" cy="558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" y="1181100"/>
            <a:ext cx="8763000" cy="4851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21/82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193800" y="203200"/>
            <a:ext cx="6731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软件需求与软件项目的成功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651500" y="1346200"/>
            <a:ext cx="152400" cy="2197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930900" y="1435100"/>
            <a:ext cx="28575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用户参与度低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目标不明确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需求获取不全面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需求理解不一致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需求变动过于频繁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500" y="304800"/>
            <a:ext cx="6781800" cy="558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825500"/>
            <a:ext cx="9144000" cy="5435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22/82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193800" y="203200"/>
            <a:ext cx="6731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软件需求与软件项目的成功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0400" y="304800"/>
            <a:ext cx="2844800" cy="5461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901700"/>
            <a:ext cx="8636000" cy="5283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23/82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149600" y="203200"/>
            <a:ext cx="28321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问题在哪里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368300"/>
            <a:ext cx="7810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24/82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31800"/>
            <a:ext cx="79756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(Requirements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Engineering)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8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需求工程：与软件需求相关的全生存</a:t>
            </a:r>
          </a:p>
          <a:p>
            <a:pPr>
              <a:lnSpc>
                <a:spcPts val="40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周期活动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收集、文档化、管理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及其</a:t>
            </a:r>
          </a:p>
          <a:p>
            <a:pPr>
              <a:lnSpc>
                <a:spcPts val="37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过程</a:t>
            </a:r>
          </a:p>
          <a:p>
            <a:pPr>
              <a:lnSpc>
                <a:spcPts val="45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识别目标系统要实现的各种目标</a:t>
            </a:r>
          </a:p>
          <a:p>
            <a:pPr>
              <a:lnSpc>
                <a:spcPts val="42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将目标转化为系统需要实现的服务以及相关</a:t>
            </a:r>
          </a:p>
          <a:p>
            <a:pPr>
              <a:lnSpc>
                <a:spcPts val="27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的约束</a:t>
            </a:r>
          </a:p>
          <a:p>
            <a:pPr>
              <a:lnSpc>
                <a:spcPts val="46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将实现目标需求的相关责任分配给各个相关</a:t>
            </a:r>
          </a:p>
          <a:p>
            <a:pPr>
              <a:lnSpc>
                <a:spcPts val="3100"/>
              </a:lnSpc>
              <a:tabLst>
                <a:tab pos="2159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方，包括人、设备、软件等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系统工程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304800"/>
            <a:ext cx="61595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498600" y="203200"/>
            <a:ext cx="6121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(Zave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给出的定义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17500" y="1473200"/>
            <a:ext cx="81788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branch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concerned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with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real-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world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goals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for,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functions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constraints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.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It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also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concerned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with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relationship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these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factors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precise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specifications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behavior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their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evolution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over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time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across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families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.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7500" y="4864100"/>
            <a:ext cx="80391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Zave,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(1997).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Classification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Research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Efforts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Engineering.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CM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Computing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Surveys,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29(4):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315-321.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04800"/>
            <a:ext cx="6337300" cy="6350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5791200"/>
            <a:ext cx="68453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17500"/>
            <a:ext cx="7708900" cy="387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(Bashar’s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opinion)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>
                <a:tab pos="342900" algn="l"/>
                <a:tab pos="952500" algn="l"/>
              </a:tabLst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process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discovering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that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purpose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for</a:t>
            </a:r>
          </a:p>
          <a:p>
            <a:pPr>
              <a:lnSpc>
                <a:spcPts val="2800"/>
              </a:lnSpc>
              <a:tabLst>
                <a:tab pos="3429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which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was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intended,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by</a:t>
            </a:r>
          </a:p>
          <a:p>
            <a:pPr>
              <a:lnSpc>
                <a:spcPts val="2800"/>
              </a:lnSpc>
              <a:tabLst>
                <a:tab pos="3429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mic Sans MS" pitchFamily="18" charset="0"/>
                <a:cs typeface="Comic Sans MS" pitchFamily="18" charset="0"/>
              </a:rPr>
              <a:t>identifying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latin typeface="Comic Sans MS" pitchFamily="18" charset="0"/>
                <a:cs typeface="Comic Sans MS" pitchFamily="18" charset="0"/>
              </a:rPr>
              <a:t>stakeholders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latin typeface="Comic Sans MS" pitchFamily="18" charset="0"/>
                <a:cs typeface="Comic Sans MS" pitchFamily="18" charset="0"/>
              </a:rPr>
              <a:t>their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70C0"/>
                </a:solidFill>
                <a:latin typeface="Comic Sans MS" pitchFamily="18" charset="0"/>
                <a:cs typeface="Comic Sans MS" pitchFamily="18" charset="0"/>
              </a:rPr>
              <a:t>needs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</a:p>
          <a:p>
            <a:pPr>
              <a:lnSpc>
                <a:spcPts val="2800"/>
              </a:lnSpc>
              <a:tabLst>
                <a:tab pos="3429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00B050"/>
                </a:solidFill>
                <a:latin typeface="Comic Sans MS" pitchFamily="18" charset="0"/>
                <a:cs typeface="Comic Sans MS" pitchFamily="18" charset="0"/>
              </a:rPr>
              <a:t>documenting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B050"/>
                </a:solidFill>
                <a:latin typeface="Comic Sans MS" pitchFamily="18" charset="0"/>
                <a:cs typeface="Comic Sans MS" pitchFamily="18" charset="0"/>
              </a:rPr>
              <a:t>these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that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amenable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to</a:t>
            </a:r>
          </a:p>
          <a:p>
            <a:pPr>
              <a:lnSpc>
                <a:spcPts val="2800"/>
              </a:lnSpc>
              <a:tabLst>
                <a:tab pos="3429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analysis,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communication,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subsequent</a:t>
            </a:r>
          </a:p>
          <a:p>
            <a:pPr>
              <a:lnSpc>
                <a:spcPts val="2800"/>
              </a:lnSpc>
              <a:tabLst>
                <a:tab pos="3429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400" b="1" dirty="0">
                <a:solidFill>
                  <a:srgbClr val="C00000"/>
                </a:solidFill>
                <a:latin typeface="Comic Sans MS" pitchFamily="18" charset="0"/>
                <a:cs typeface="Comic Sans MS" pitchFamily="18" charset="0"/>
              </a:rPr>
              <a:t>implementation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.</a:t>
            </a:r>
          </a:p>
          <a:p>
            <a:pPr>
              <a:lnSpc>
                <a:spcPts val="3400"/>
              </a:lnSpc>
              <a:tabLst>
                <a:tab pos="342900" algn="l"/>
                <a:tab pos="952500" algn="l"/>
              </a:tabLst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number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inherent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difficulties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process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114800"/>
            <a:ext cx="889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127500"/>
            <a:ext cx="70358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Stakeholders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numerous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distributed</a:t>
            </a:r>
          </a:p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Their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goals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vary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conflict</a:t>
            </a:r>
          </a:p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Their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goals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not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explicit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difficult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articulate</a:t>
            </a:r>
          </a:p>
          <a:p>
            <a:pPr>
              <a:lnSpc>
                <a:spcPts val="2500"/>
              </a:lnSpc>
              <a:tabLst>
                <a:tab pos="25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Satisfaction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these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goals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constrained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variety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</a:p>
          <a:p>
            <a:pPr>
              <a:lnSpc>
                <a:spcPts val="2100"/>
              </a:lnSpc>
              <a:tabLst>
                <a:tab pos="254000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factors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outside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their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control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Nuseibeh,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Easterbrook.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Engineering: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460500" y="6096000"/>
            <a:ext cx="4712893" cy="4469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8509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Roadmap.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Future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Sofware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Engineering,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2000.</a:t>
            </a:r>
          </a:p>
          <a:p>
            <a:pPr>
              <a:lnSpc>
                <a:spcPts val="1400"/>
              </a:lnSpc>
              <a:tabLst>
                <a:tab pos="8509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1200" y="393700"/>
            <a:ext cx="7785100" cy="5334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5791200"/>
            <a:ext cx="68453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950200" cy="574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RE: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branch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Why?</a:t>
            </a:r>
          </a:p>
          <a:p>
            <a:pPr>
              <a:lnSpc>
                <a:spcPts val="31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cannot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function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isolation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from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</a:p>
          <a:p>
            <a:pPr>
              <a:lnSpc>
                <a:spcPts val="26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which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embedded</a:t>
            </a:r>
          </a:p>
          <a:p>
            <a:pPr>
              <a:lnSpc>
                <a:spcPts val="31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ultimate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goal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deliver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some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</a:p>
          <a:p>
            <a:pPr>
              <a:lnSpc>
                <a:spcPts val="26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behaviour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stakeholders</a:t>
            </a:r>
          </a:p>
          <a:p>
            <a:pPr>
              <a:lnSpc>
                <a:spcPts val="43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special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consideration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6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largely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due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</a:p>
          <a:p>
            <a:pPr>
              <a:lnSpc>
                <a:spcPts val="31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abstract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invisible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nature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1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vast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range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variety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problems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that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admit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</a:p>
          <a:p>
            <a:pPr>
              <a:lnSpc>
                <a:spcPts val="26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solutions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41300" algn="l"/>
                <a:tab pos="342900" algn="l"/>
                <a:tab pos="457200" algn="l"/>
                <a:tab pos="736600" algn="l"/>
                <a:tab pos="9906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Bashar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Nuseibeh,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Steve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Easterbrook.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Requirements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Engineering: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460500" y="6096000"/>
            <a:ext cx="4712893" cy="4469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850900" algn="l"/>
              </a:tabLst>
            </a:pP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Roadmap.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Future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Sofware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Engineering,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2000.</a:t>
            </a:r>
          </a:p>
          <a:p>
            <a:pPr>
              <a:lnSpc>
                <a:spcPts val="1400"/>
              </a:lnSpc>
              <a:tabLst>
                <a:tab pos="8509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55700" y="355600"/>
            <a:ext cx="6896100" cy="50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485900"/>
            <a:ext cx="165100" cy="392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533400"/>
            <a:ext cx="71882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需求工程：多学科交叉的知识基础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317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计算机科学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17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系统工程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17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认知心理学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17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人类学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17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社会学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317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语言学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6800" y="304800"/>
            <a:ext cx="2032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29/82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59436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软件需求工程概述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u="sng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需求获取、分析与建模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需求确认与协商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需求追踪和需求变更管理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面向目标的需求工程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6800" y="304800"/>
            <a:ext cx="2032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59436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u="sng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软件需求工程概述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需求获取、分析与建模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需求确认与协商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需求追踪和需求变更管理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面向目标的需求工程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30/82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273300" y="317500"/>
            <a:ext cx="4584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需求工程的主要过程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16400" y="3187700"/>
            <a:ext cx="1320800" cy="85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扩展需求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/>
            </a:pP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基线需求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282700" y="2667000"/>
            <a:ext cx="1828800" cy="143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文档化(规约)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845300" y="2489200"/>
            <a:ext cx="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求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基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线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管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理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330700" y="2082800"/>
            <a:ext cx="12192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用户需求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95400" y="4927600"/>
            <a:ext cx="69469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04800" algn="l"/>
                <a:tab pos="4318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需求确认</a:t>
            </a:r>
          </a:p>
          <a:p>
            <a:pPr>
              <a:lnSpc>
                <a:spcPts val="2800"/>
              </a:lnSpc>
              <a:tabLst>
                <a:tab pos="304800" algn="l"/>
                <a:tab pos="431800" algn="l"/>
              </a:tabLst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(验证、协商)</a:t>
            </a:r>
          </a:p>
          <a:p>
            <a:pPr>
              <a:lnSpc>
                <a:spcPts val="3900"/>
              </a:lnSpc>
              <a:tabLst>
                <a:tab pos="304800" algn="l"/>
                <a:tab pos="431800" algn="l"/>
              </a:tabLst>
            </a:pPr>
            <a:r>
              <a:rPr lang="en-US" altLang="zh-CN" dirty="0"/>
              <a:t>		</a:t>
            </a:r>
            <a:r>
              <a:rPr lang="en-US" altLang="zh-CN" sz="3198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一般而言都是一种迭代、增量的过程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429500" y="2489200"/>
            <a:ext cx="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求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变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更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管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8001000" y="2768600"/>
            <a:ext cx="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求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追</a:t>
            </a:r>
          </a:p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踪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460500" y="901700"/>
            <a:ext cx="1625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1016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需求开发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需求获取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863600"/>
            <a:ext cx="1625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需求管理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304800"/>
            <a:ext cx="207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80772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需求抽取、规约和建模：理解涉众的需要，</a:t>
            </a:r>
          </a:p>
          <a:p>
            <a:pPr>
              <a:lnSpc>
                <a:spcPts val="3100"/>
              </a:lnSpc>
              <a:tabLst>
                <a:tab pos="3429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抽取需求并进行文档化和建模</a:t>
            </a:r>
          </a:p>
          <a:p>
            <a:pPr>
              <a:lnSpc>
                <a:spcPts val="5000"/>
              </a:lnSpc>
              <a:tabLst>
                <a:tab pos="3429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需求协商：在客户、各类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直接和间接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</a:t>
            </a:r>
          </a:p>
          <a:p>
            <a:pPr>
              <a:lnSpc>
                <a:spcPts val="3500"/>
              </a:lnSpc>
              <a:tabLst>
                <a:tab pos="3429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户、设计者、项目经理等之间进行协商，</a:t>
            </a:r>
          </a:p>
          <a:p>
            <a:pPr>
              <a:lnSpc>
                <a:spcPts val="3600"/>
              </a:lnSpc>
              <a:tabLst>
                <a:tab pos="3429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以取得关于最终需求的一致意见</a:t>
            </a:r>
          </a:p>
          <a:p>
            <a:pPr>
              <a:lnSpc>
                <a:spcPts val="5300"/>
              </a:lnSpc>
              <a:tabLst>
                <a:tab pos="3429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确定需求优先级：辅助项目经理进行冲突</a:t>
            </a:r>
          </a:p>
          <a:p>
            <a:pPr>
              <a:lnSpc>
                <a:spcPts val="3100"/>
              </a:lnSpc>
              <a:tabLst>
                <a:tab pos="3429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解决和权衡、制定阶段性交付计划</a:t>
            </a:r>
          </a:p>
          <a:p>
            <a:pPr>
              <a:lnSpc>
                <a:spcPts val="5000"/>
              </a:lnSpc>
              <a:tabLst>
                <a:tab pos="3429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需求质量保障：通过检查、评审、测试等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304800"/>
            <a:ext cx="207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32/82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7216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需求变更管理：对需求变更的规范化过程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管理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基线管理：系统地管理对于基线的提出、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审批和变更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基线：经过正式评审和认可、将作为进一步开发基础的规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约或产品，只能通过正式的变更控制规程进行修改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需求追踪：记录并管理需求追踪关系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生存周期维度：需求项与相关的设计、实现单元及变更过程的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追踪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需求模型维度：需求项与涉众目标及其它需求项间的依赖关系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304800"/>
            <a:ext cx="207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7216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需求获取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缺少用户参与是项目失败的主要原因之一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良好的开端是成功的一半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需求获取：通过客户调研等手段对需求进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行收集、分析、细化、核实和组织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获取需求的来源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领域需求：领域专家、类似软件系统、相关法律、法规、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标准及惯例等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用户需求：客户单位业务领导、终端用户、客户单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位当前业务模式及发展目标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304800"/>
            <a:ext cx="3594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34/82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422400"/>
            <a:ext cx="139700" cy="303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9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482600"/>
            <a:ext cx="6235700" cy="504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14300" algn="l"/>
                <a:tab pos="19685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需求获取的内容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14300" algn="l"/>
                <a:tab pos="19685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组织结构、以及各级人员的不同目标</a:t>
            </a:r>
          </a:p>
          <a:p>
            <a:pPr>
              <a:lnSpc>
                <a:spcPts val="3900"/>
              </a:lnSpc>
              <a:tabLst>
                <a:tab pos="114300" algn="l"/>
                <a:tab pos="19685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信息实体：单据或报表</a:t>
            </a:r>
          </a:p>
          <a:p>
            <a:pPr>
              <a:lnSpc>
                <a:spcPts val="3900"/>
              </a:lnSpc>
              <a:tabLst>
                <a:tab pos="114300" algn="l"/>
                <a:tab pos="19685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业务流程：控制流、数据流</a:t>
            </a:r>
          </a:p>
          <a:p>
            <a:pPr>
              <a:lnSpc>
                <a:spcPts val="3900"/>
              </a:lnSpc>
              <a:tabLst>
                <a:tab pos="114300" algn="l"/>
                <a:tab pos="19685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直接功能</a:t>
            </a:r>
          </a:p>
          <a:p>
            <a:pPr>
              <a:lnSpc>
                <a:spcPts val="3900"/>
              </a:lnSpc>
              <a:tabLst>
                <a:tab pos="114300" algn="l"/>
                <a:tab pos="19685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非功能需求：性能、安全性</a:t>
            </a:r>
          </a:p>
          <a:p>
            <a:pPr>
              <a:lnSpc>
                <a:spcPts val="3900"/>
              </a:lnSpc>
              <a:tabLst>
                <a:tab pos="114300" algn="l"/>
                <a:tab pos="19685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相互之间的关系</a:t>
            </a:r>
          </a:p>
          <a:p>
            <a:pPr>
              <a:lnSpc>
                <a:spcPts val="3000"/>
              </a:lnSpc>
              <a:tabLst>
                <a:tab pos="1143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权限</a:t>
            </a:r>
          </a:p>
          <a:p>
            <a:pPr>
              <a:lnSpc>
                <a:spcPts val="2600"/>
              </a:lnSpc>
              <a:tabLst>
                <a:tab pos="1143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功能、流程与信息实体</a:t>
            </a:r>
          </a:p>
          <a:p>
            <a:pPr>
              <a:lnSpc>
                <a:spcPts val="2600"/>
              </a:lnSpc>
              <a:tabLst>
                <a:tab pos="114300" algn="l"/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功能操作的性能需求、信息实体的传输和存储安全性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5435600"/>
            <a:ext cx="139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206500" y="5435600"/>
            <a:ext cx="49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8700" y="304800"/>
            <a:ext cx="461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670800" cy="502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需求交流和获取方式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会议讨论</a:t>
            </a:r>
          </a:p>
          <a:p>
            <a:pPr>
              <a:lnSpc>
                <a:spcPts val="46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现场察看客户单位业务运转方式</a:t>
            </a:r>
          </a:p>
          <a:p>
            <a:pPr>
              <a:lnSpc>
                <a:spcPts val="48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收集客户单位业务单据、表格、规章制度</a:t>
            </a:r>
          </a:p>
          <a:p>
            <a:pPr>
              <a:lnSpc>
                <a:spcPts val="31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等材料</a:t>
            </a:r>
          </a:p>
          <a:p>
            <a:pPr>
              <a:lnSpc>
                <a:spcPts val="50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问卷调查</a:t>
            </a:r>
          </a:p>
          <a:p>
            <a:pPr>
              <a:lnSpc>
                <a:spcPts val="46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电话、电子邮件沟通</a:t>
            </a:r>
          </a:p>
          <a:p>
            <a:pPr>
              <a:lnSpc>
                <a:spcPts val="46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原型演示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0" y="304800"/>
            <a:ext cx="5638800" cy="558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0100" y="990600"/>
            <a:ext cx="7226300" cy="457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520700"/>
            <a:ext cx="7758534" cy="61984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需求诱导：不仅仅是获取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People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know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more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than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they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can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ever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tell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需求诱导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(elicitation)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不仅仅是捕捉和收集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抽取、揭示、挖掘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潜在涉众的期望和偏好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原则：越全面越好、越多越好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——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这也导致了后续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的需求优先级划分和协商的必要性</a:t>
            </a:r>
          </a:p>
          <a:p>
            <a:pPr>
              <a:lnSpc>
                <a:spcPts val="56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与交流和沟通密切相关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主要取决于需求工程师和涉众的合作和交流能力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相关技术主要来源于社会学、组织理论、知识工程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以及实践经验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342900" algn="l"/>
                <a:tab pos="457200" algn="l"/>
                <a:tab pos="736600" algn="l"/>
                <a:tab pos="1295400" algn="l"/>
                <a:tab pos="1841500" algn="l"/>
              </a:tabLst>
            </a:pPr>
            <a:r>
              <a:rPr lang="en-US" altLang="zh-CN" dirty="0"/>
              <a:t>	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304800"/>
            <a:ext cx="207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80772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需求分析：从用户需求到系统需求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用户需求：理解涉众需求的初步成果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直接来自于需求获取，细节水平较低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一般使用自然语言和非形式化的图表示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关注于问题空间，是开发者与客户的主要沟通媒介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系统需求：经过系统开发者分析整理得到的第一个系统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规范化表示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一般表示为抽象的系统模型，细节水平较高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属于解空间，作为系统设计的基础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914400" algn="l"/>
                <a:tab pos="307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常用方法：结构化分析方法、用况分析方法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0" y="304800"/>
            <a:ext cx="3619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06400"/>
            <a:ext cx="7607300" cy="298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结构化分析方法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世纪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70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年代发展起来的一种面向数据流</a:t>
            </a:r>
          </a:p>
          <a:p>
            <a:pPr>
              <a:lnSpc>
                <a:spcPts val="31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的需求分析方法</a:t>
            </a:r>
          </a:p>
          <a:p>
            <a:pPr>
              <a:lnSpc>
                <a:spcPts val="49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自顶向下、逐步求精，根据软件内部数据传</a:t>
            </a:r>
          </a:p>
          <a:p>
            <a:pPr>
              <a:lnSpc>
                <a:spcPts val="29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递和变换关系进行分析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441700"/>
            <a:ext cx="127000" cy="217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505200"/>
            <a:ext cx="60071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确定系统边界，画出系统环境图</a:t>
            </a:r>
          </a:p>
          <a:p>
            <a:pPr>
              <a:lnSpc>
                <a:spcPts val="38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自顶向下，画出各层数据流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对加工进行分解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定义数据字典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定义加工说明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汇总结果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39/82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289300" y="317500"/>
            <a:ext cx="2540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数据流图例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314700" y="1905000"/>
            <a:ext cx="11176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预定机票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209800" y="5842000"/>
            <a:ext cx="315471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记账文件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921000" y="1092200"/>
            <a:ext cx="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订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票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18100" y="1282700"/>
            <a:ext cx="0" cy="54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航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班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003300" y="1397000"/>
            <a:ext cx="15240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317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数据流起点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旅行社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489700" y="3060700"/>
            <a:ext cx="1524000" cy="179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1000" algn="l"/>
                <a:tab pos="5842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机票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381000" algn="l"/>
                <a:tab pos="5842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旅客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81000" algn="l"/>
                <a:tab pos="5842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数据流终点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27700" y="1028700"/>
            <a:ext cx="1219200" cy="118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63500" algn="l"/>
              </a:tabLst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数据加工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准备机票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483100" y="2273300"/>
            <a:ext cx="12319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数据流向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5400" algn="l"/>
              </a:tabLst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费用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记账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676400" y="3594100"/>
            <a:ext cx="12192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航班目录</a:t>
            </a:r>
          </a:p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数据存储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4700" y="304800"/>
            <a:ext cx="2578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4/82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06500" y="4318000"/>
            <a:ext cx="10541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或能力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44500"/>
            <a:ext cx="7721600" cy="393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需求的定义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Standard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Glossary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Terminology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用户解决一个问题或达到一个目标所需要的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一种状况或能力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31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主观需求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系统为了满足一种约定、标准、规格说明或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其它正式文件而必须满足或拥有的一种状况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584700" y="4318000"/>
            <a:ext cx="16256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客观需求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4787900"/>
            <a:ext cx="5634556" cy="18030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384300" algn="l"/>
                <a:tab pos="3657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以上两种状态或能力的文档化表示</a:t>
            </a:r>
          </a:p>
          <a:p>
            <a:pPr>
              <a:lnSpc>
                <a:spcPts val="3700"/>
              </a:lnSpc>
              <a:tabLst>
                <a:tab pos="1384300" algn="l"/>
                <a:tab pos="3657600" algn="l"/>
              </a:tabLst>
            </a:pPr>
            <a:r>
              <a:rPr lang="en-US" altLang="zh-CN" dirty="0"/>
              <a:t>		</a:t>
            </a:r>
            <a:r>
              <a:rPr lang="en-US" altLang="zh-CN" sz="31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需求文档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84300" algn="l"/>
                <a:tab pos="36576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838720" y="1211834"/>
            <a:ext cx="7314438" cy="4266438"/>
          </a:xfrm>
          <a:custGeom>
            <a:avLst/>
            <a:gdLst>
              <a:gd name="connsiteX0" fmla="*/ 0 w 7314438"/>
              <a:gd name="connsiteY0" fmla="*/ 0 h 4266438"/>
              <a:gd name="connsiteX1" fmla="*/ 0 w 7314438"/>
              <a:gd name="connsiteY1" fmla="*/ 4266438 h 4266438"/>
              <a:gd name="connsiteX2" fmla="*/ 7314438 w 7314438"/>
              <a:gd name="connsiteY2" fmla="*/ 4266438 h 4266438"/>
              <a:gd name="connsiteX3" fmla="*/ 7314438 w 7314438"/>
              <a:gd name="connsiteY3" fmla="*/ 0 h 4266438"/>
              <a:gd name="connsiteX4" fmla="*/ 0 w 7314438"/>
              <a:gd name="connsiteY4" fmla="*/ 0 h 42664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314438" h="4266438">
                <a:moveTo>
                  <a:pt x="0" y="0"/>
                </a:moveTo>
                <a:lnTo>
                  <a:pt x="0" y="4266438"/>
                </a:lnTo>
                <a:lnTo>
                  <a:pt x="7314438" y="4266438"/>
                </a:lnTo>
                <a:lnTo>
                  <a:pt x="7314438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304800"/>
            <a:ext cx="4622800" cy="5588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5500" y="1193800"/>
            <a:ext cx="7340600" cy="429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40/82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273300" y="317500"/>
            <a:ext cx="4584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数据流图的分层结构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304800"/>
            <a:ext cx="3098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31800"/>
            <a:ext cx="7670800" cy="354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用况分析方法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一种面向用户的情景分析方法</a:t>
            </a:r>
          </a:p>
          <a:p>
            <a:pPr>
              <a:lnSpc>
                <a:spcPts val="48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将需求置于某个环境中并描述有关如何使</a:t>
            </a:r>
          </a:p>
          <a:p>
            <a:pPr>
              <a:lnSpc>
                <a:spcPts val="31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用系统的事例</a:t>
            </a:r>
          </a:p>
          <a:p>
            <a:pPr>
              <a:lnSpc>
                <a:spcPts val="50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所有的用况结合起来就构成了用况模型</a:t>
            </a:r>
          </a:p>
          <a:p>
            <a:pPr>
              <a:lnSpc>
                <a:spcPts val="46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的需求视图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924300"/>
            <a:ext cx="127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924300"/>
            <a:ext cx="37338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用况图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Diagram)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顺序图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(Sequence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Diagram)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状态图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(State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Diagram)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活动图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(Activity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Diagram)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304800"/>
            <a:ext cx="36322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42/82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683500" cy="501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为什么使用用况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用况本身并不是面向对象的，但仍然是经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典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OOA/D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的关键需求输入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使用用况的原因：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易图形化、易理解，特别利于与客户沟通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强调用户的目标和观点：谁使用系统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典型场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景是什么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目的是什么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能够根据需要对复杂程度和形式化程度进行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调整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5900" y="317500"/>
            <a:ext cx="37084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264400" cy="4813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用况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(Use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Case)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文本形式的情节描述，用以说明某参与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者使用系统以实现某一特定目标的情形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例：顾客携带所购商品到达收银台，收银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员使用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POS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系统记录每件商品，系统连续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显示累计金额并逐行显示细目，顾客输入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支付信息，系统对支付信息进行验证和记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录，成功后更新库存信息，顾客从系统得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2733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到购物小票然后离开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304800"/>
            <a:ext cx="35687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44/82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8994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场景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(Scenario)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用况的一条执行路径，即用况实例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(Use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Case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Instance)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主成功场景：顾客携带商品到收银台，顺利地完成商品扫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描及信用卡付款等全过程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替代场景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商品扫描失败，提示输入商品唯一码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替代场景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信用卡划账通讯失败，提示客户使用现金结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帐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替代场景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：用户信用卡支付成功后要求退货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349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因此用况就是一系列可能的场景集合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2800" y="406400"/>
            <a:ext cx="7594600" cy="520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508000"/>
            <a:ext cx="78740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需求规约</a:t>
            </a:r>
            <a:r>
              <a:rPr lang="en-US" altLang="zh-CN" sz="3198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(specification)</a:t>
            </a:r>
            <a:r>
              <a:rPr lang="en-US" altLang="zh-CN" sz="3198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与建模</a:t>
            </a:r>
            <a:r>
              <a:rPr lang="en-US" altLang="zh-CN" sz="3198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(modeling)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模型是规约的一种形式，但规约还可以包</a:t>
            </a:r>
          </a:p>
          <a:p>
            <a:pPr>
              <a:lnSpc>
                <a:spcPts val="36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括其它形式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如自然语言文档等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需求规约的第一项决策：确定所需的视图</a:t>
            </a:r>
          </a:p>
          <a:p>
            <a:pPr>
              <a:lnSpc>
                <a:spcPts val="34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视图：从某个角度或某个部分出发对系统的观察</a:t>
            </a:r>
          </a:p>
          <a:p>
            <a:pPr>
              <a:lnSpc>
                <a:spcPts val="36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建模：以特定模型的元模型为基础，对某个视图的</a:t>
            </a:r>
          </a:p>
          <a:p>
            <a:pPr>
              <a:lnSpc>
                <a:spcPts val="23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系统概念表示进行刻画和描述</a:t>
            </a:r>
          </a:p>
          <a:p>
            <a:pPr>
              <a:lnSpc>
                <a:spcPts val="32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元模型：定义了一组建模元素、关系及其组合规则</a:t>
            </a:r>
          </a:p>
          <a:p>
            <a:pPr>
              <a:lnSpc>
                <a:spcPts val="28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模型：规范化地阐述人的脑海里的概念视图并促进共享</a:t>
            </a:r>
          </a:p>
          <a:p>
            <a:pPr>
              <a:lnSpc>
                <a:spcPts val="28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当使用某种语言</a:t>
            </a: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图形、文本、其它或它们的综合</a:t>
            </a: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将概念模</a:t>
            </a:r>
          </a:p>
          <a:p>
            <a:pPr>
              <a:lnSpc>
                <a:spcPts val="2000"/>
              </a:lnSpc>
              <a:tabLst>
                <a:tab pos="317500" algn="l"/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型描述出来，模型就变成了规约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304800"/>
            <a:ext cx="35814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6454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需求模型元模型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基本要求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形式化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准确、严格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：避免对系统表示的理解上的模糊性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完备性：对于系统视图的完整描述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需求模型元模型分类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面向状态：对系统的状态及状态转换关系进行建模，例如有限</a:t>
            </a:r>
          </a:p>
          <a:p>
            <a:pPr>
              <a:lnSpc>
                <a:spcPts val="2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状态机、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状态图、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Petri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网等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面向活动：对系统中的活动以及活动之间的数据或执行依赖关</a:t>
            </a:r>
          </a:p>
          <a:p>
            <a:pPr>
              <a:lnSpc>
                <a:spcPts val="2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系进行建模，例如数据流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控制流图、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活动图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面向结构：描述系统的物理模块及其相互关系，例如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中的</a:t>
            </a:r>
          </a:p>
          <a:p>
            <a:pPr>
              <a:lnSpc>
                <a:spcPts val="20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构件图、部署图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面向数据：将系统建模为一组通过某种属性关联的数据，例如</a:t>
            </a:r>
          </a:p>
          <a:p>
            <a:pPr>
              <a:lnSpc>
                <a:spcPts val="2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ER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图以及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类图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0" y="304800"/>
            <a:ext cx="4102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975600" cy="523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非功能性需求规约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设计目标：对于系统定性特性的一般要求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软约束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，如“方便操作”、“界面美观”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一般可作为设计方案选取或决策的参考依据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如果存在对应的功能实现方法那么可以转换为功能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需求，如“加密存储”之于“数据安全”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如果存在对应的量化度量那么可以转换为设计约束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设计约束：对于功能设计方案的直接限制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典型的约束：响应时间、负载能力、可靠性等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可用约束语言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OCL)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或标签机制在功能模型上标示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6800" y="304800"/>
            <a:ext cx="2032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59436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软件需求工程概述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需求获取、分析与建模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u="sng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需求确认与协商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需求追踪和需求变更管理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面向目标的需求工程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304800"/>
            <a:ext cx="207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49/82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8359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需求确认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论证需求规格说明是否符合开发质量标准以及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客户的要求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尽早发现需求规格说明中的问题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软件系统提交后修正一个需求错误的代价是修正一个实现错误</a:t>
            </a:r>
            <a:r>
              <a:rPr lang="en-US" altLang="zh-CN" sz="18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100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倍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如果发现问题则必须重复进入早期的需求获取、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分析和协商的处理阶段中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与需求分析密切相关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都需要对系统需求中的遗漏和冲突进行识别和分析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区别在于需求分析处理的是未整理的原始需求，而需求确认还需要考</a:t>
            </a:r>
          </a:p>
          <a:p>
            <a:pPr>
              <a:lnSpc>
                <a:spcPts val="1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虑需求文档是否满足相应的质量标准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4700" y="304800"/>
            <a:ext cx="2578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508000"/>
            <a:ext cx="7708900" cy="563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需求与设计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需求：作正确的事情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什么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-what)</a:t>
            </a:r>
          </a:p>
          <a:p>
            <a:pPr>
              <a:lnSpc>
                <a:spcPts val="48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设计：正确地做事情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-how)</a:t>
            </a:r>
          </a:p>
          <a:p>
            <a:pPr>
              <a:lnSpc>
                <a:spcPts val="48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二者的区分不是绝对的，可能因人而宜</a:t>
            </a:r>
          </a:p>
          <a:p>
            <a:pPr>
              <a:lnSpc>
                <a:spcPts val="39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需求的不断精化将导致设计成分的出现</a:t>
            </a:r>
          </a:p>
          <a:p>
            <a:pPr>
              <a:lnSpc>
                <a:spcPts val="40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需求本身也会参杂一些对实现技术的考虑</a:t>
            </a:r>
          </a:p>
          <a:p>
            <a:pPr>
              <a:lnSpc>
                <a:spcPts val="35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如已知存在实用的牌照自动识别技术之后，才会</a:t>
            </a:r>
          </a:p>
          <a:p>
            <a:pPr>
              <a:lnSpc>
                <a:spcPts val="27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提出的自动捕捉车辆违章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电子警察</a:t>
            </a:r>
            <a:r>
              <a:rPr lang="en-US" altLang="zh-CN" sz="24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的现实需求</a:t>
            </a:r>
          </a:p>
          <a:p>
            <a:pPr>
              <a:lnSpc>
                <a:spcPts val="40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一些底层需求与相关软硬件的设计密切相关</a:t>
            </a:r>
          </a:p>
          <a:p>
            <a:pPr>
              <a:lnSpc>
                <a:spcPts val="3200"/>
              </a:lnSpc>
              <a:tabLst>
                <a:tab pos="457200" algn="l"/>
                <a:tab pos="914400" algn="l"/>
                <a:tab pos="11430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如进行子系统划分后每个子系统的功能和接口需求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304800"/>
            <a:ext cx="3594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6073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需求检查的标准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完整性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：需求定义是否存在遗漏</a:t>
            </a:r>
          </a:p>
          <a:p>
            <a:pPr>
              <a:lnSpc>
                <a:spcPts val="39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无二义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：需求定义是否明确</a:t>
            </a:r>
          </a:p>
          <a:p>
            <a:pPr>
              <a:lnSpc>
                <a:spcPts val="41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一致性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：是否存在内在的矛盾，或与没有被</a:t>
            </a:r>
          </a:p>
          <a:p>
            <a:pPr>
              <a:lnSpc>
                <a:spcPts val="25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发现的需求相冲突</a:t>
            </a:r>
          </a:p>
          <a:p>
            <a:pPr>
              <a:lnSpc>
                <a:spcPts val="46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现实性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：是否可以在给定的资源、时间约束</a:t>
            </a:r>
          </a:p>
          <a:p>
            <a:pPr>
              <a:lnSpc>
                <a:spcPts val="25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以及技术条件下实现</a:t>
            </a:r>
          </a:p>
          <a:p>
            <a:pPr>
              <a:lnSpc>
                <a:spcPts val="46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可验证性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：最终系统中需求的实现情况是否</a:t>
            </a:r>
          </a:p>
          <a:p>
            <a:pPr>
              <a:lnSpc>
                <a:spcPts val="25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可以检查</a:t>
            </a:r>
          </a:p>
          <a:p>
            <a:pPr>
              <a:lnSpc>
                <a:spcPts val="44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是否符合开发质量标准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8700" y="304800"/>
            <a:ext cx="4610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975600" cy="499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需求确认的主要困难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没有方法可以证明一个需求规格说明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是正确的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内在的一致性理论上尤有严格验证的可能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形式化方法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完整性和正确性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费时费力却又面临尽快开工的压力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持续时间很长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阅读一个很长的文档、安排会议、原型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试验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还不一定能有什么效果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项目的进度压力要求尽快进入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正题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(??)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04800"/>
            <a:ext cx="4622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52/82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520700"/>
            <a:ext cx="7522893" cy="62273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常用的需求确认方法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需求评审</a:t>
            </a:r>
          </a:p>
          <a:p>
            <a:pPr>
              <a:lnSpc>
                <a:spcPts val="33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系统的人工需求文档评审和分析</a:t>
            </a:r>
          </a:p>
          <a:p>
            <a:pPr>
              <a:lnSpc>
                <a:spcPts val="52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系统原型</a:t>
            </a:r>
          </a:p>
          <a:p>
            <a:pPr>
              <a:lnSpc>
                <a:spcPts val="33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利用可执行的系统原型验证系统需求</a:t>
            </a:r>
          </a:p>
          <a:p>
            <a:pPr>
              <a:lnSpc>
                <a:spcPts val="52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开发测试用例</a:t>
            </a:r>
          </a:p>
          <a:p>
            <a:pPr>
              <a:lnSpc>
                <a:spcPts val="33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针对需求文档开发测试用例：验证需求的可验证性</a:t>
            </a:r>
          </a:p>
          <a:p>
            <a:pPr>
              <a:lnSpc>
                <a:spcPts val="52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编写用户手册草案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57200" algn="l"/>
                <a:tab pos="1803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0" y="304800"/>
            <a:ext cx="5626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69900"/>
            <a:ext cx="7607300" cy="487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需求文档的质量标准审查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时机：需求文档分发出去进行总体评审之前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参与者：独立评审人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分析员或工程师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熟悉需求标准但没有参与过需求规格说明制订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没必要详细地理解需求本身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任务：快速检查需求文档的结构和所定义的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需求是否与已定义的标准相一致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内容、结构的完整性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标注的规范性：需求项编号、页码、图表的标注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94000" y="304800"/>
            <a:ext cx="3594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54/82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44500"/>
            <a:ext cx="76835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正式的需求评审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参与者：应当同时包含客户方和合同方代表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中立的主持人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负责陈述的需求工程师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评审组：最终用户代表、领域专家、需求工程师、系统开发者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任务：发现并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解决问题的中立会议，</a:t>
            </a: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不应该因为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发现问题而责备任何人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评审后的处理结果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由评审小组决定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279900"/>
            <a:ext cx="889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330700"/>
            <a:ext cx="2057400" cy="120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澄清模糊的需求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补充遗漏信息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解决需求冲突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删除不切实际的需求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304800"/>
            <a:ext cx="6146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213600" cy="267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00"/>
              </a:lnSpc>
              <a:tabLst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正式的需求评审</a:t>
            </a:r>
            <a:r>
              <a:rPr lang="en-US" altLang="zh-CN" sz="4002" b="1" dirty="0">
                <a:solidFill>
                  <a:srgbClr val="3D00E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准备工作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104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需求评审技术培训</a:t>
            </a:r>
          </a:p>
          <a:p>
            <a:pPr>
              <a:lnSpc>
                <a:spcPts val="4300"/>
              </a:lnSpc>
              <a:tabLst>
                <a:tab pos="104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阅读需求文档</a:t>
            </a:r>
          </a:p>
          <a:p>
            <a:pPr>
              <a:lnSpc>
                <a:spcPts val="4300"/>
              </a:lnSpc>
              <a:tabLst>
                <a:tab pos="104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需求核对表：针对每个需求项的审核表格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073400"/>
            <a:ext cx="1016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136900"/>
            <a:ext cx="6527800" cy="2476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需求完整吗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需求一致吗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需求能理解吗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需求明确吗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需求文档的组织结构合理吗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需求可跟踪吗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与相关需求或总体目标的关系以及追踪说明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需求文档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针对已定义的标准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完整吗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304800"/>
            <a:ext cx="6159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670800" cy="506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使用系统原型进行需求确认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任务：实现一个用于验证的系统原型让相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关人员进行验证并提出改进建议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可以在早期的需求获取原型的基础上进行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扩展得到</a:t>
            </a:r>
            <a:r>
              <a:rPr lang="en-US" altLang="zh-CN" sz="31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比获取原型更加完整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好处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项目涉众可以更容易发现问题并提出建议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对系统需求的初步验证，可以发现一些潜在问题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用于开发系统测试用例并成为最终系统的比照标准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0" y="304800"/>
            <a:ext cx="3086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69900"/>
            <a:ext cx="7772400" cy="487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编写测试用例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目标：揭示需求中的不明确和不一致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任务：对于每一项需求设计一个或多个可以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用于检查需求满足性的测试用例，考虑：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什么样的使用场景可以用来检查需求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需求本身包括足够的信息以允许定义一个测试用例吗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需要其它需求的额外信息，那么：需求之间可能存在</a:t>
            </a:r>
            <a:r>
              <a:rPr lang="en-US" altLang="zh-CN" sz="1998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依赖性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需求定义不完整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可以设计一个单独的测试用例来检查这项需求吗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256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如果需要多个测试用例则意味着需求需要继续细化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4900" y="406400"/>
            <a:ext cx="6972300" cy="457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596900"/>
            <a:ext cx="8077200" cy="519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	</a:t>
            </a:r>
            <a:r>
              <a:rPr lang="en-US" altLang="zh-CN" sz="3198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编写用户手册以揭示可用性方面的问题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目标：验证并突出系统的可用性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任务：使用需求文档作为系统的规格说明，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书写一份系统用户手册草案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应该覆盖系统功能的各个方面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在必要的地方提出系统用户接口的大概假设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好处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验证系统的可用性方面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成为系统外部实现的说明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但不能等同于需求文档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635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最终用户使用文档的基础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14700" y="304800"/>
            <a:ext cx="25654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59/82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68580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需求问题例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例：超市管理系统中的库存监控功能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1981200"/>
            <a:ext cx="1270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1981200"/>
            <a:ext cx="62611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：某项商品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库存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低于警戒线后自动上报总店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：收银机在销售的同时同步更新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库存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：库存管理子系统根据出货情况更新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库存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：扫描输入会员卡号后开始一次销售过程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657600"/>
            <a:ext cx="7810500" cy="97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需求问题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二义性：需求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中的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库存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与需求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中的哪一项相对应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384300" y="4622800"/>
            <a:ext cx="22606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：卖场库存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4114800" y="4622800"/>
            <a:ext cx="20320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/>
            </a:pP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：仓库库存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927100" y="5016500"/>
            <a:ext cx="61214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不完整性：忘记携带会员卡就不能购物了吗？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36700" y="304800"/>
            <a:ext cx="6146800" cy="558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705100"/>
            <a:ext cx="8420100" cy="46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511300" y="317500"/>
            <a:ext cx="6108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需求：成功软件开发的前提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1300" y="1130300"/>
            <a:ext cx="28067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600"/>
              </a:lnSpc>
              <a:tabLst/>
            </a:pPr>
            <a:r>
              <a:rPr lang="en-US" altLang="zh-CN" sz="48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软件质量</a:t>
            </a:r>
            <a:r>
              <a:rPr lang="en-US" altLang="zh-CN" sz="48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=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41300" y="1993900"/>
            <a:ext cx="84455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270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系统所实现的需求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客户所期望的需求</a:t>
            </a:r>
          </a:p>
          <a:p>
            <a:pPr>
              <a:lnSpc>
                <a:spcPts val="41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designing</a:t>
            </a:r>
            <a:r>
              <a:rPr lang="en-US" altLang="zh-CN" sz="30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0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right</a:t>
            </a:r>
            <a:r>
              <a:rPr lang="en-US" altLang="zh-CN" sz="30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30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for</a:t>
            </a:r>
            <a:r>
              <a:rPr lang="en-US" altLang="zh-CN" sz="30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06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6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customer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93700" y="3492500"/>
            <a:ext cx="6113853" cy="31495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457200" algn="l"/>
                <a:tab pos="1917700" algn="l"/>
              </a:tabLst>
            </a:pPr>
            <a:r>
              <a:rPr lang="en-US" altLang="zh-CN" sz="4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现实意义</a:t>
            </a:r>
          </a:p>
          <a:p>
            <a:pPr>
              <a:lnSpc>
                <a:spcPts val="4500"/>
              </a:lnSpc>
              <a:tabLst>
                <a:tab pos="4572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软件项目投标及签订合同的基础</a:t>
            </a:r>
          </a:p>
          <a:p>
            <a:pPr>
              <a:lnSpc>
                <a:spcPts val="3900"/>
              </a:lnSpc>
              <a:tabLst>
                <a:tab pos="4572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软件系统实现的基础</a:t>
            </a:r>
          </a:p>
          <a:p>
            <a:pPr>
              <a:lnSpc>
                <a:spcPts val="3900"/>
              </a:lnSpc>
              <a:tabLst>
                <a:tab pos="4572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系统确认移交的基础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57200" algn="l"/>
                <a:tab pos="1917700" algn="l"/>
              </a:tabLst>
            </a:pPr>
            <a:r>
              <a:rPr lang="en-US" altLang="zh-CN" dirty="0"/>
              <a:t>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304800"/>
            <a:ext cx="5130800" cy="63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60/82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21600" cy="560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需求协商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(negotiation)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Why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：涉众目标的冲突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几乎不可避免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用户：新特性、系统尽早可用、提供高质量的服务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合同需方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：控制成本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进度、符合外部标准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开发者：需求稳定、开发协议灵活、使用成熟技术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需求协商的动因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开发方与客户方的立场和知识背景不一致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客户方内部的操作者、用户及各级业务领导之间的不同利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益和价值取向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开发方宜引导而不要过度涉入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由于技术因素而导致的冲突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如高安全性与性能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方便性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5621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新的涉众或涉众目标逐渐被发现并考虑进来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304800"/>
            <a:ext cx="3594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6073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需求协商的定义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定义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：以达成共识为目标的参与者之间的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交互，开始于参与者对各自目标的交流，结</a:t>
            </a:r>
          </a:p>
          <a:p>
            <a:pPr>
              <a:lnSpc>
                <a:spcPts val="34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束于详细说明的共识</a:t>
            </a:r>
          </a:p>
          <a:p>
            <a:pPr>
              <a:lnSpc>
                <a:spcPts val="47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定义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：一种通过探索可能性范围解决冲突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的协作式方法，各参与方都试图找到一种尽</a:t>
            </a:r>
          </a:p>
          <a:p>
            <a:pPr>
              <a:lnSpc>
                <a:spcPts val="34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量满足各方的解决方案</a:t>
            </a:r>
          </a:p>
          <a:p>
            <a:pPr>
              <a:lnSpc>
                <a:spcPts val="4700"/>
              </a:lnSpc>
              <a:tabLst>
                <a:tab pos="3429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定义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：涉众在所要求的系统功能、已有的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或预想的技术能力、交付进度及成本之间进</a:t>
            </a:r>
          </a:p>
          <a:p>
            <a:pPr>
              <a:lnSpc>
                <a:spcPts val="34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行权衡一种迭代过程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304800"/>
            <a:ext cx="50927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62/82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6708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需求协商的任务和作用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识别并解决涉众之间的需求冲突，保证系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统需求的可行性以及较好的总体满意度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主要任务：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通过相关方的协调和沟通达成一致意见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识别与需求冲突相关的风险并准备相应的措施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其它作用：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通过协商帮助识别出关键的系统约束及方式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更好地适应变化和不确定性：将所有的冲突和可能的解决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途径摆上台面，涉众期望的技术可行性也会得到检验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14400" algn="l"/>
                <a:tab pos="11430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不同观点的全面碰撞，促进对需求的统一认识和理解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0700" y="304800"/>
            <a:ext cx="3098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9883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需求协商过程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Pre-Negotiation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：定义协商问题，涉众</a:t>
            </a:r>
          </a:p>
          <a:p>
            <a:pPr>
              <a:lnSpc>
                <a:spcPts val="35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标识及召集、涉众目标诱导、目标分析</a:t>
            </a:r>
          </a:p>
          <a:p>
            <a:pPr>
              <a:lnSpc>
                <a:spcPts val="41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冲突发现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Negotiation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：交换意见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正面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负面影响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</a:p>
          <a:p>
            <a:pPr>
              <a:lnSpc>
                <a:spcPts val="38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提出替代方案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让步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、寻找都能接受的方</a:t>
            </a:r>
          </a:p>
          <a:p>
            <a:pPr>
              <a:lnSpc>
                <a:spcPts val="38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案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最佳权衡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342900" algn="l"/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Post-Negotiation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：分析评估协商结果，</a:t>
            </a:r>
          </a:p>
          <a:p>
            <a:pPr>
              <a:lnSpc>
                <a:spcPts val="3300"/>
              </a:lnSpc>
              <a:tabLst>
                <a:tab pos="342900" algn="l"/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如有必要还要继续进行协商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0700" y="304800"/>
            <a:ext cx="3086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64/82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5638800" cy="204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565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需求协商框架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冲突解决策略</a:t>
            </a:r>
          </a:p>
          <a:p>
            <a:pPr>
              <a:lnSpc>
                <a:spcPts val="4600"/>
              </a:lnSpc>
              <a:tabLst>
                <a:tab pos="256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涉众的协同状况：时间、地点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24130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413000"/>
            <a:ext cx="41148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Same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time/Same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place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Same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time/Different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place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Different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time/Same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place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Different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time/Different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place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4038600"/>
            <a:ext cx="75565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协商的工具支持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被动的：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email,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chat,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multimedia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rooms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主动的：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Group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decision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support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辅助用户对</a:t>
            </a:r>
          </a:p>
          <a:p>
            <a:pPr>
              <a:lnSpc>
                <a:spcPts val="26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问题进行表达、评估和解决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241300"/>
            <a:ext cx="34036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44500"/>
            <a:ext cx="7696200" cy="541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342900" algn="l"/>
                <a:tab pos="2413000" algn="l"/>
              </a:tabLst>
            </a:pPr>
            <a:r>
              <a:rPr lang="en-US" altLang="zh-CN" dirty="0"/>
              <a:t>		</a:t>
            </a:r>
            <a:r>
              <a:rPr lang="en-US" altLang="zh-CN" sz="4398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冲突解决策略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241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竞争策略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(Competing)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win-lose</a:t>
            </a:r>
          </a:p>
          <a:p>
            <a:pPr>
              <a:lnSpc>
                <a:spcPts val="4600"/>
              </a:lnSpc>
              <a:tabLst>
                <a:tab pos="342900" algn="l"/>
                <a:tab pos="241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让步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(Accommodating)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：试图满足他人的</a:t>
            </a:r>
          </a:p>
          <a:p>
            <a:pPr>
              <a:lnSpc>
                <a:spcPts val="3300"/>
              </a:lnSpc>
              <a:tabLst>
                <a:tab pos="3429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关注点而对自己的关注点进行让步</a:t>
            </a:r>
          </a:p>
          <a:p>
            <a:pPr>
              <a:lnSpc>
                <a:spcPts val="5000"/>
              </a:lnSpc>
              <a:tabLst>
                <a:tab pos="342900" algn="l"/>
                <a:tab pos="241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协调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(Collaborating)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win-win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，试图协</a:t>
            </a:r>
          </a:p>
          <a:p>
            <a:pPr>
              <a:lnSpc>
                <a:spcPts val="3300"/>
              </a:lnSpc>
              <a:tabLst>
                <a:tab pos="3429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调得到能解决各方关注点的方案</a:t>
            </a:r>
          </a:p>
          <a:p>
            <a:pPr>
              <a:lnSpc>
                <a:spcPts val="5000"/>
              </a:lnSpc>
              <a:tabLst>
                <a:tab pos="342900" algn="l"/>
                <a:tab pos="241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远离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(Avoiding)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：回避或远离协商</a:t>
            </a:r>
          </a:p>
          <a:p>
            <a:pPr>
              <a:lnSpc>
                <a:spcPts val="4600"/>
              </a:lnSpc>
              <a:tabLst>
                <a:tab pos="342900" algn="l"/>
                <a:tab pos="241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折中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(Compromising)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：通过让步、妥协得</a:t>
            </a:r>
          </a:p>
          <a:p>
            <a:pPr>
              <a:lnSpc>
                <a:spcPts val="3300"/>
              </a:lnSpc>
              <a:tabLst>
                <a:tab pos="342900" algn="l"/>
                <a:tab pos="24130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到各方都能接受的中间方案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6800" y="304800"/>
            <a:ext cx="2032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59436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软件需求工程概述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需求获取、分析与建模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需求确认与协商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u="sng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需求追踪和需求变更管理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面向目标的需求工程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06700" y="304800"/>
            <a:ext cx="35687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473200"/>
            <a:ext cx="1524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457200"/>
            <a:ext cx="7327900" cy="447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需求变更的原因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968500" algn="l"/>
              </a:tabLst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初期的认识不足导致错误或不完整的需求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968500" algn="l"/>
              </a:tabLst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需求本身存在不一致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968500" algn="l"/>
              </a:tabLst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业务变化导致的刚性需求变更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968500" algn="l"/>
              </a:tabLst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外部经济、市场环境的变化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968500" algn="l"/>
              </a:tabLst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客户和项目组对已确认的需求理解不一致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968500" algn="l"/>
              </a:tabLst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技术制约或多目标权衡带来的需求变更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56000" y="304800"/>
            <a:ext cx="2082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460500"/>
            <a:ext cx="165100" cy="326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100"/>
              </a:lnSpc>
              <a:tabLst/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457200"/>
            <a:ext cx="7327900" cy="424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7305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关键实践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730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唯一标识每项需求并进行的系统管理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730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分级的需求管理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730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需求变更管理过程支持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730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需求生命周期追踪及依赖性管理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100"/>
              </a:lnSpc>
              <a:tabLst>
                <a:tab pos="27305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变更影响分析及需求变更决策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32000" y="304800"/>
            <a:ext cx="5143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69/82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670800" cy="509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唯一地标识每一项需求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为每一项需求分配一个唯一的标识符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自动编号：如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word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中的章节编号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有意义的标识符：如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pos-1,store-1,ETF-1</a:t>
            </a:r>
            <a:r>
              <a:rPr lang="en-US" altLang="zh-CN" sz="19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.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使得需求文档的其它部分或者在其它系统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文档中可以明确引用该项需求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使用一套基于数据库的系统管理需求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系统地记录每项需求及其追踪关系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方便查询和统计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需求版本管理的基础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900" y="304800"/>
            <a:ext cx="41656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81280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需求的不同来源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8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外部环境：系统所属领域固有的法规、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标准或惯例等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法律、法规、标准、惯例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选课系统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：教育部高校学分制教学规范</a:t>
            </a:r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客观现实：客户单位已经存在的日常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工作方式和业务规则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岗位设置、服务内容、流程、业务规则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选课系统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：通识教育、学校与院系两级管理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04800"/>
            <a:ext cx="4622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70/82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63881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分级的用户需求管理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1803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五个需求等级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1727200"/>
            <a:ext cx="1016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1727200"/>
            <a:ext cx="4686300" cy="1803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Urgent: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必须立刻优先实现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Necessary: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必须实现，但不一定马上进行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Needed: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需要的，不过没有也还凑合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Better: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现在似乎也可以，但可以更好一点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Useful: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总会有用的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594100"/>
            <a:ext cx="7607300" cy="190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正常情况下用户需求应该相对平均地分布在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这五个等级上</a:t>
            </a:r>
          </a:p>
          <a:p>
            <a:pPr>
              <a:lnSpc>
                <a:spcPts val="49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分级管理策略：满足核心的用户需求同时说</a:t>
            </a:r>
          </a:p>
          <a:p>
            <a:pPr>
              <a:lnSpc>
                <a:spcPts val="2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服用户将其它需求搁置或纳入下一版本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0" y="304800"/>
            <a:ext cx="4622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670800" cy="525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分级需求管理的好处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软件产品不是一个闭门造车、精益求精的</a:t>
            </a:r>
          </a:p>
          <a:p>
            <a:pPr>
              <a:lnSpc>
                <a:spcPts val="36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艺术品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实验室产品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8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尽早取得阶段性成果有助于鼓舞项目团队</a:t>
            </a:r>
          </a:p>
          <a:p>
            <a:pPr>
              <a:lnSpc>
                <a:spcPts val="31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和客户的信心和士气</a:t>
            </a:r>
          </a:p>
          <a:p>
            <a:pPr>
              <a:lnSpc>
                <a:spcPts val="53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尽早让事实去验证：系统经历的实践越多</a:t>
            </a:r>
          </a:p>
          <a:p>
            <a:pPr>
              <a:lnSpc>
                <a:spcPts val="31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需求的精确性越高</a:t>
            </a:r>
          </a:p>
          <a:p>
            <a:pPr>
              <a:lnSpc>
                <a:spcPts val="53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严谨的需求变更管理策略将促使客户更加</a:t>
            </a:r>
          </a:p>
          <a:p>
            <a:pPr>
              <a:lnSpc>
                <a:spcPts val="31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理性地看待需求变更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241300"/>
            <a:ext cx="50673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72/82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57200"/>
            <a:ext cx="7594600" cy="575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			</a:t>
            </a:r>
            <a:r>
              <a:rPr lang="en-US" altLang="zh-CN" sz="4398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合理地管理系统范围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仔细地根据来自所有涉众的意见为需求确定优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先级，并管理系统需求的范围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错误的“复活节彩蛋”思想：开发人员盲目追求有意思且具挑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战性的系统特性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应该及早致力于用于缓解项目风险或稳定应用程序体系结构的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那些任务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增量地进行系统开发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分阶段达到最终目标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与项目的涉众协商每次迭代的范围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控制需求来源、项目的可交付工件的外观以及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开发流程本身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要在追求系统的最终最优化(或者虚无的“漂亮”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447800" algn="l"/>
                <a:tab pos="15748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上)与缓解主要的项目风险、满足客户的阶段性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917700" y="6070600"/>
            <a:ext cx="3949799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93700" algn="l"/>
              </a:tabLst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期望二者之间进行平衡！！！！</a:t>
            </a:r>
          </a:p>
          <a:p>
            <a:pPr>
              <a:lnSpc>
                <a:spcPts val="1100"/>
              </a:lnSpc>
              <a:tabLst>
                <a:tab pos="3937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73/82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019300" y="317500"/>
            <a:ext cx="5092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需求变更管理过程支持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727200" y="3505200"/>
            <a:ext cx="1625600" cy="264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71500" algn="l"/>
                <a:tab pos="647700" algn="l"/>
              </a:tabLst>
            </a:pPr>
            <a:r>
              <a:rPr lang="en-US" altLang="zh-CN" dirty="0"/>
              <a:t>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忽略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571500" algn="l"/>
                <a:tab pos="647700" algn="l"/>
              </a:tabLst>
            </a:pPr>
            <a:r>
              <a:rPr lang="en-US" altLang="zh-CN" dirty="0"/>
              <a:t>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拒绝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571500" algn="l"/>
                <a:tab pos="647700" algn="l"/>
              </a:tabLst>
            </a:pP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修改合同相关信息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467100" y="1320800"/>
            <a:ext cx="18161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dirty="0"/>
              <a:t>			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变更申请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选择变更方式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dirty="0"/>
              <a:t>		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SCCB评估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根据评估结果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接受本次修改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406400" algn="l"/>
                <a:tab pos="444500" algn="l"/>
                <a:tab pos="596900" algn="l"/>
                <a:tab pos="609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修改相关需求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651500" y="1320800"/>
            <a:ext cx="2006600" cy="4902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88900" algn="l"/>
                <a:tab pos="1778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开发方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88900" algn="l"/>
                <a:tab pos="177800" algn="l"/>
                <a:tab pos="254000" algn="l"/>
              </a:tabLst>
            </a:pP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项目经理自行决定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88900" algn="l"/>
                <a:tab pos="177800" algn="l"/>
                <a:tab pos="254000" algn="l"/>
              </a:tabLst>
            </a:pPr>
            <a:r>
              <a:rPr lang="en-US" altLang="zh-CN" dirty="0"/>
              <a:t>	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下个版本再修改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88900" algn="l"/>
                <a:tab pos="1778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6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修改相应的项目计划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84300" y="266700"/>
            <a:ext cx="64516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74/82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7594600" cy="504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		</a:t>
            </a:r>
            <a:r>
              <a:rPr lang="en-US" altLang="zh-CN" sz="4200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需求生命周期及依赖性管理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生命周期管理：开发时间维度的追踪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记录来源：与系统总体目标或特定涉众目标的关系、提出人、</a:t>
            </a:r>
          </a:p>
          <a:p>
            <a:pPr>
              <a:lnSpc>
                <a:spcPts val="14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决策过程以及相关说明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演化历史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实现情况以及与相应开发制品的关系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被抛弃的需求：记录分析结果以用于类似需求的再次出现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依赖性管理：需求空间维度上的追踪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需要关系：自动通知功能与邮件自动发送功能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说明关系：分级的折扣计算与详细的折扣计算规则表格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约束关系：常见于功能性需求与相关的可用性、安全性或性能</a:t>
            </a:r>
          </a:p>
          <a:p>
            <a:pPr>
              <a:lnSpc>
                <a:spcPts val="14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需求之间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权衡关系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存在取舍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：预定销售模式与直接销售模式、安全性</a:t>
            </a:r>
          </a:p>
          <a:p>
            <a:pPr>
              <a:lnSpc>
                <a:spcPts val="1600"/>
              </a:lnSpc>
              <a:tabLst>
                <a:tab pos="457200" algn="l"/>
                <a:tab pos="736600" algn="l"/>
                <a:tab pos="8890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需求与性能需求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304800"/>
            <a:ext cx="66929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6327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变更影响分析及需求变更决策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变更影响分析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两个维度：对其它需求的影响、对设计、实现等制品的影响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对于项目管理：资源计划、进度计划、质量保障计划等</a:t>
            </a:r>
          </a:p>
          <a:p>
            <a:pPr>
              <a:lnSpc>
                <a:spcPts val="46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需求变更决策：判断标准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从客户的利益立场出发，客户的需求是不是合理的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客户的需求有多大程度上是必要的，是关键业务还是个人喜好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责任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客户责任：确认需求之外的新要求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开发方责任：需求分析活动失误或不明确的需求说明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共同责任：需求获取和分析中遗漏的潜在需求</a:t>
            </a:r>
          </a:p>
          <a:p>
            <a:pPr>
              <a:lnSpc>
                <a:spcPts val="2800"/>
              </a:lnSpc>
              <a:tabLst>
                <a:tab pos="457200" algn="l"/>
                <a:tab pos="7874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实现成本：较容易实现还是工程浩大或是牵涉甚广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06800" y="304800"/>
            <a:ext cx="20320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76/82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57200"/>
            <a:ext cx="5943600" cy="443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软件需求工程概述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需求获取、分析与建模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需求确认与协商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需求追踪和需求变更管理</a:t>
            </a:r>
          </a:p>
          <a:p>
            <a:pPr>
              <a:lnSpc>
                <a:spcPts val="5700"/>
              </a:lnSpc>
              <a:tabLst>
                <a:tab pos="30734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u="sng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面向目标的需求工程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12900" y="304800"/>
            <a:ext cx="5969000" cy="635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77/82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21600" cy="541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面向目标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(goal)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的需求工程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设计系统之前首先分析相关涉众的目标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(goal)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或意图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(intention)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divide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conquer: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ask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Why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How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establish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solutions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to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problem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solutions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result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AND/OR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decomposition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problem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目标模型的上层结构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用户需求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(goal)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与系统需求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(solution)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用户需求只捕捉涉众的原始意图，因此不仅包括可以由软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件实现的目标也包括可以由人或其它方式实现的目标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系统需求已经是一种针对目标软件系统的功能规划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6200" y="304800"/>
            <a:ext cx="65024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708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硬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(hard)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目标与软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(soft)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目标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8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硬目标：目标的满足可以通过某种手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段明确验证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满足与否是绝对的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往往是功能性目标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如：网络支付、批量删除</a:t>
            </a:r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软目标：目标的满足不是绝对的，只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是程度上的问题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往往是体现某种约束和偏好的非功能性目标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8763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如：较低的系统价格、方便使用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79/82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65300" y="317500"/>
            <a:ext cx="560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会议日程安排的目标模型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803900" y="5130800"/>
            <a:ext cx="3086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42900" algn="l"/>
              </a:tabLst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通过目标软件系统之外的</a:t>
            </a:r>
          </a:p>
          <a:p>
            <a:pPr>
              <a:lnSpc>
                <a:spcPts val="2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其它方式实现的目标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1900" y="304800"/>
            <a:ext cx="42164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08900" cy="538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需求的不同来源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主观期望：客户对软件系统及新的工作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方式的期望目标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在相关信息技术支持下的新的业务模式和流程等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选课系统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：通过浏览器远程选课、选课规则自动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控制、集成学费系统实现欠费控制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永恒目标及偏好：更快、更好、更安全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没有绝对的满足或不满足，只是程度的问题，经常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与人的主观感知相关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选课系统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：选退课操作要在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秒内返回结果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2900" y="304800"/>
            <a:ext cx="3492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80/82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70800" cy="2336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目标之间的关系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分解关系：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And/OR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分解</a:t>
            </a:r>
          </a:p>
          <a:p>
            <a:pPr>
              <a:lnSpc>
                <a:spcPts val="5100"/>
              </a:lnSpc>
              <a:tabLst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功能性目标对于非功能性目标的关系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2717800"/>
            <a:ext cx="1524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717800"/>
            <a:ext cx="18542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正面影响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(+)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负面影响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(-)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促成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(++)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阻止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(--)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4900" y="304800"/>
            <a:ext cx="20066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81/82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82600"/>
            <a:ext cx="7721600" cy="519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目标分解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分解：父目标的实现需要所有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子目标的实现来支撑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序列执行关系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(;)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表示子目标需从左向右依次实现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并行执行关系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(||)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表示子目标之间可以并行实现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OR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分解：父目标可以通过一个或多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个子目标的实现来支撑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互斥关系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(|)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表示每次只能由一个子目标来实现父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3073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目标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3300" y="304800"/>
            <a:ext cx="7175500" cy="5588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93800" y="1143000"/>
            <a:ext cx="7023100" cy="5016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82/82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003300" y="317500"/>
            <a:ext cx="7124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例：</a:t>
            </a:r>
            <a:r>
              <a:rPr lang="en-US" altLang="zh-CN" sz="40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会议日程管理系统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目标模型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73200" y="304800"/>
            <a:ext cx="63119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83/82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21600" cy="519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dirty="0"/>
              <a:t>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问题框架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(Problem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Frames)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起源：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世纪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90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年代中期，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．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Jackson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等人对软件需求的本质的思考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软件需求的本质：在一定上下文中可以由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特定系统解决方案满足的一种意图或目标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基本公式：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W,S</a:t>
            </a:r>
            <a:r>
              <a:rPr lang="en-US" altLang="zh-CN" sz="3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├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用户需求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：涉众期望在问题域中产生的效果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上下文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：所处问题域知识的描述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52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解决方案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：目标软件系统能够提供的某种能力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84/82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543300" y="317500"/>
            <a:ext cx="2032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基本表示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2400" y="304800"/>
            <a:ext cx="38227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85/82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708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	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上下文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(context)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从软件系统的角度看，可以认为上下文是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系统功能设计的一种假设，是解决方案能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够满足涉众目标的支撑条件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上下文的变化或重新认识是导致系统需求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变更的一种常见原因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从根本上看，涉众目标并没有发生变化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上下文的变化所带来的系统解决方案的变化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假设不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再满足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例如当传输网络迁移到可能涉及怀有恶意的人的开放网络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222500" algn="l"/>
              </a:tabLst>
            </a:pPr>
            <a:r>
              <a:rPr lang="en-US" altLang="zh-CN" dirty="0"/>
              <a:t>					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时，明文传输不再满足“信息保密”的涉众目标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997200"/>
            <a:ext cx="5626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03400" y="3009900"/>
            <a:ext cx="560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需求工程中的挑战性问题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0" y="304800"/>
            <a:ext cx="56261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765300" y="317500"/>
            <a:ext cx="5600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需求工程中的挑战性问题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397000"/>
            <a:ext cx="7670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如何认识并利用软件需求工程中的社会学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1866900"/>
            <a:ext cx="10414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问题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9900" y="2451100"/>
            <a:ext cx="4241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如何实现需求的复用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035300"/>
            <a:ext cx="6273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如何实现并维护需求的可追踪性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3644900"/>
            <a:ext cx="76708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如何检测需求文档中的模糊性和二义性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  <a:p>
            <a:pPr>
              <a:lnSpc>
                <a:spcPts val="48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如何在需求规格说明中刻画软件的自适应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2800" y="4686300"/>
            <a:ext cx="2260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和自治特性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69900" y="5270500"/>
            <a:ext cx="7086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如何在需求工程体现“价值”的概念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?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304800"/>
            <a:ext cx="66802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57300" y="317500"/>
            <a:ext cx="6616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软件需求工程中的社会学问题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371600"/>
            <a:ext cx="6451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需求产生的现实世界背景和上下文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1943100"/>
            <a:ext cx="7086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需求问题的社会背景：机构中的组织结构、社会环境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273300"/>
            <a:ext cx="4978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C2C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平台、商户、顾客之间的社会关系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)…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27100" y="2679700"/>
            <a:ext cx="32639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法律、法规、道德规范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…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3124200"/>
            <a:ext cx="76708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需求协商：不同干系人的需求优先级和协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2800" y="36830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商分析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69900" y="4191000"/>
            <a:ext cx="4813300" cy="1143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协同与协作式的需求获取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304800"/>
            <a:ext cx="4114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" y="1295400"/>
            <a:ext cx="1016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2800" y="520700"/>
            <a:ext cx="7421904" cy="61632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相关主要国际期刊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S/W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Methodology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Annals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Maintenance: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Research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Practice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Empirical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Automated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Science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Computer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Programming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Knowledge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Quality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8700" y="304800"/>
            <a:ext cx="4622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9/82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95300"/>
            <a:ext cx="77978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需求的不同抽象层次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存在于不同抽象层面上：从高度抽象的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4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系统目标到对某一系统功能的精确约束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总体目标：方便、公正、透明的选课和教务管理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具体目标：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学生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实时、准确地了解课程情况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功能需求：课程信息查询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已选人数、教师介绍、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课程教材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大纲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考核方式等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功能约束：对于课程信息查询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具有该课程选课资格的同学才能查询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以课程信息一览表的形式在一个页面上提供所有信息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	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秒内返回结果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62849" y="511936"/>
            <a:ext cx="373380" cy="713232"/>
          </a:xfrm>
          <a:custGeom>
            <a:avLst/>
            <a:gdLst>
              <a:gd name="connsiteX0" fmla="*/ 6095 w 373380"/>
              <a:gd name="connsiteY0" fmla="*/ 119633 h 713232"/>
              <a:gd name="connsiteX1" fmla="*/ 44195 w 373380"/>
              <a:gd name="connsiteY1" fmla="*/ 277368 h 713232"/>
              <a:gd name="connsiteX2" fmla="*/ 150876 w 373380"/>
              <a:gd name="connsiteY2" fmla="*/ 520445 h 713232"/>
              <a:gd name="connsiteX3" fmla="*/ 264414 w 373380"/>
              <a:gd name="connsiteY3" fmla="*/ 688086 h 713232"/>
              <a:gd name="connsiteX4" fmla="*/ 336804 w 373380"/>
              <a:gd name="connsiteY4" fmla="*/ 713231 h 713232"/>
              <a:gd name="connsiteX5" fmla="*/ 373380 w 373380"/>
              <a:gd name="connsiteY5" fmla="*/ 638556 h 713232"/>
              <a:gd name="connsiteX6" fmla="*/ 320040 w 373380"/>
              <a:gd name="connsiteY6" fmla="*/ 438911 h 713232"/>
              <a:gd name="connsiteX7" fmla="*/ 220980 w 373380"/>
              <a:gd name="connsiteY7" fmla="*/ 214122 h 713232"/>
              <a:gd name="connsiteX8" fmla="*/ 140208 w 373380"/>
              <a:gd name="connsiteY8" fmla="*/ 73914 h 713232"/>
              <a:gd name="connsiteX9" fmla="*/ 64008 w 373380"/>
              <a:gd name="connsiteY9" fmla="*/ 761 h 713232"/>
              <a:gd name="connsiteX10" fmla="*/ 5333 w 373380"/>
              <a:gd name="connsiteY10" fmla="*/ 0 h 713232"/>
              <a:gd name="connsiteX11" fmla="*/ 0 w 373380"/>
              <a:gd name="connsiteY11" fmla="*/ 67055 h 713232"/>
              <a:gd name="connsiteX12" fmla="*/ 51054 w 373380"/>
              <a:gd name="connsiteY12" fmla="*/ 38861 h 713232"/>
              <a:gd name="connsiteX13" fmla="*/ 139445 w 373380"/>
              <a:gd name="connsiteY13" fmla="*/ 152400 h 713232"/>
              <a:gd name="connsiteX14" fmla="*/ 230885 w 373380"/>
              <a:gd name="connsiteY14" fmla="*/ 315467 h 713232"/>
              <a:gd name="connsiteX15" fmla="*/ 307085 w 373380"/>
              <a:gd name="connsiteY15" fmla="*/ 544067 h 713232"/>
              <a:gd name="connsiteX16" fmla="*/ 298704 w 373380"/>
              <a:gd name="connsiteY16" fmla="*/ 655320 h 713232"/>
              <a:gd name="connsiteX17" fmla="*/ 226314 w 373380"/>
              <a:gd name="connsiteY17" fmla="*/ 590550 h 713232"/>
              <a:gd name="connsiteX18" fmla="*/ 101345 w 373380"/>
              <a:gd name="connsiteY18" fmla="*/ 344423 h 713232"/>
              <a:gd name="connsiteX19" fmla="*/ 22859 w 373380"/>
              <a:gd name="connsiteY19" fmla="*/ 86868 h 713232"/>
              <a:gd name="connsiteX20" fmla="*/ 6095 w 373380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3380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3380" y="638556"/>
                </a:lnTo>
                <a:lnTo>
                  <a:pt x="320040" y="438911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5333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9445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6314" y="590550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81684" y="260476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2671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2671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401190" y="1443101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866 h 142494"/>
              <a:gd name="connsiteX2" fmla="*/ 301752 w 301752"/>
              <a:gd name="connsiteY2" fmla="*/ 28955 h 142494"/>
              <a:gd name="connsiteX3" fmla="*/ 286511 w 301752"/>
              <a:gd name="connsiteY3" fmla="*/ 0 h 142494"/>
              <a:gd name="connsiteX4" fmla="*/ 153161 w 301752"/>
              <a:gd name="connsiteY4" fmla="*/ 12191 h 142494"/>
              <a:gd name="connsiteX5" fmla="*/ 0 w 301752"/>
              <a:gd name="connsiteY5" fmla="*/ 107441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866"/>
                </a:lnTo>
                <a:lnTo>
                  <a:pt x="301752" y="28955"/>
                </a:lnTo>
                <a:lnTo>
                  <a:pt x="286511" y="0"/>
                </a:lnTo>
                <a:lnTo>
                  <a:pt x="153161" y="12191"/>
                </a:lnTo>
                <a:lnTo>
                  <a:pt x="0" y="107441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0607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42630" y="250571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5061 w 325373"/>
              <a:gd name="connsiteY1" fmla="*/ 78486 h 150875"/>
              <a:gd name="connsiteX2" fmla="*/ 325374 w 325373"/>
              <a:gd name="connsiteY2" fmla="*/ 40386 h 150875"/>
              <a:gd name="connsiteX3" fmla="*/ 300990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6679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5061" y="78486"/>
                </a:lnTo>
                <a:lnTo>
                  <a:pt x="325374" y="40386"/>
                </a:lnTo>
                <a:lnTo>
                  <a:pt x="300990" y="0"/>
                </a:lnTo>
                <a:lnTo>
                  <a:pt x="87630" y="41147"/>
                </a:lnTo>
                <a:lnTo>
                  <a:pt x="0" y="106679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304800"/>
            <a:ext cx="41275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57200"/>
            <a:ext cx="7429500" cy="422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dirty="0">
                <a:solidFill>
                  <a:srgbClr val="3D00EA"/>
                </a:solidFill>
                <a:latin typeface="æ°å®ä½" pitchFamily="18" charset="0"/>
                <a:cs typeface="æ°å®ä½" pitchFamily="18" charset="0"/>
              </a:rPr>
              <a:t>相关主要国际会议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软件工程综合性会议：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ESEC/FSE,</a:t>
            </a:r>
          </a:p>
          <a:p>
            <a:pPr>
              <a:lnSpc>
                <a:spcPts val="33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ECOOP,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APSEC,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CAiSE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需求工程：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RE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软件复用及软件构件：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ICSR,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CBSE,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GPCE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软件产品线及软件体系结构：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WICSA,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SPLC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软件维护与再工程：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ICSM,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WCRE,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CSMR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面向方面的软件开发：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AOSD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926</Words>
  <Application>Microsoft Macintosh PowerPoint</Application>
  <PresentationFormat>全屏显示(4:3)</PresentationFormat>
  <Paragraphs>1469</Paragraphs>
  <Slides>90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9" baseType="lpstr">
      <vt:lpstr>SimHei</vt:lpstr>
      <vt:lpstr>宋体</vt:lpstr>
      <vt:lpstr>宋体</vt:lpstr>
      <vt:lpstr>æ°å®ä½</vt:lpstr>
      <vt:lpstr>Arial</vt:lpstr>
      <vt:lpstr>Calibri</vt:lpstr>
      <vt:lpstr>Comic Sans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李宏伟</cp:lastModifiedBy>
  <cp:revision>4</cp:revision>
  <dcterms:created xsi:type="dcterms:W3CDTF">2006-08-16T00:00:00Z</dcterms:created>
  <dcterms:modified xsi:type="dcterms:W3CDTF">2018-06-29T10:25:35Z</dcterms:modified>
</cp:coreProperties>
</file>